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6" r:id="rId3"/>
    <p:sldId id="297" r:id="rId4"/>
    <p:sldId id="265" r:id="rId5"/>
    <p:sldId id="268" r:id="rId6"/>
    <p:sldId id="262" r:id="rId7"/>
    <p:sldId id="273" r:id="rId8"/>
    <p:sldId id="285" r:id="rId9"/>
    <p:sldId id="274" r:id="rId10"/>
    <p:sldId id="276" r:id="rId11"/>
    <p:sldId id="298" r:id="rId12"/>
    <p:sldId id="299" r:id="rId13"/>
    <p:sldId id="300" r:id="rId14"/>
    <p:sldId id="301" r:id="rId15"/>
    <p:sldId id="302" r:id="rId16"/>
    <p:sldId id="306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FF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8" autoAdjust="0"/>
    <p:restoredTop sz="94660"/>
  </p:normalViewPr>
  <p:slideViewPr>
    <p:cSldViewPr>
      <p:cViewPr varScale="1">
        <p:scale>
          <a:sx n="81" d="100"/>
          <a:sy n="81" d="100"/>
        </p:scale>
        <p:origin x="276" y="90"/>
      </p:cViewPr>
      <p:guideLst>
        <p:guide orient="horz" pos="4176"/>
        <p:guide pos="556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158"/>
    </p:cViewPr>
  </p:sorterViewPr>
  <p:notesViewPr>
    <p:cSldViewPr>
      <p:cViewPr varScale="1">
        <p:scale>
          <a:sx n="64" d="100"/>
          <a:sy n="64" d="100"/>
        </p:scale>
        <p:origin x="245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Escriba el título aquí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F2A2F185-7815-4EF8-9985-ABDF0329D73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Ondas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3788CB3A-61D0-4C73-956A-55A1D0BACD19}" type="datetime1">
              <a:rPr lang="es-ES" altLang="es-ES"/>
              <a:pPr>
                <a:defRPr/>
              </a:pPr>
              <a:t>26/02/2024</a:t>
            </a:fld>
            <a:endParaRPr lang="es-ES" altLang="es-E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noProof="0" smtClean="0"/>
              <a:t>Haga clic para modificar el estilo de texto del patrón</a:t>
            </a:r>
          </a:p>
          <a:p>
            <a:pPr lvl="1"/>
            <a:r>
              <a:rPr lang="es-ES_tradnl" altLang="es-ES" noProof="0" smtClean="0"/>
              <a:t>Segundo nivel</a:t>
            </a:r>
          </a:p>
          <a:p>
            <a:pPr lvl="2"/>
            <a:r>
              <a:rPr lang="es-ES_tradnl" altLang="es-ES" noProof="0" smtClean="0"/>
              <a:t>Tercer nivel</a:t>
            </a:r>
          </a:p>
          <a:p>
            <a:pPr lvl="3"/>
            <a:r>
              <a:rPr lang="es-ES_tradnl" altLang="es-ES" noProof="0" smtClean="0"/>
              <a:t>Cuarto nivel</a:t>
            </a:r>
          </a:p>
          <a:p>
            <a:pPr lvl="4"/>
            <a:r>
              <a:rPr lang="es-ES_tradnl" altLang="es-ES" noProof="0" smtClean="0"/>
              <a:t>Quinto nivel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933527DC-9CF7-4DF7-B840-E15F020B12F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94E126-F28F-4316-8BFF-0F072D9492D3}" type="slidenum">
              <a:rPr kumimoji="0" lang="es-ES" altLang="es-ES" sz="1200" smtClean="0"/>
              <a:pPr/>
              <a:t>1</a:t>
            </a:fld>
            <a:endParaRPr kumimoji="0" lang="es-ES" altLang="es-ES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4F475E-E004-42DE-96FB-B1604E2517E7}" type="slidenum">
              <a:rPr kumimoji="0" lang="es-ES" altLang="es-ES" sz="1200" smtClean="0"/>
              <a:pPr/>
              <a:t>10</a:t>
            </a:fld>
            <a:endParaRPr kumimoji="0" lang="es-ES" altLang="es-E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D9F4C4-126E-406C-AC51-4095A8542414}" type="slidenum">
              <a:rPr kumimoji="0" lang="es-ES" altLang="es-ES" sz="1200" smtClean="0"/>
              <a:pPr/>
              <a:t>15</a:t>
            </a:fld>
            <a:endParaRPr kumimoji="0" lang="es-ES" altLang="es-E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BB710F-3747-4976-BBB0-4976AA2A2062}" type="slidenum">
              <a:rPr kumimoji="0" lang="es-ES" altLang="es-ES" sz="1200" smtClean="0"/>
              <a:pPr/>
              <a:t>16</a:t>
            </a:fld>
            <a:endParaRPr kumimoji="0" lang="es-ES" altLang="es-E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278804-5BCE-4330-B317-DA20CFDA82B6}" type="slidenum">
              <a:rPr kumimoji="0" lang="es-ES" altLang="es-ES" sz="1200" smtClean="0"/>
              <a:pPr/>
              <a:t>2</a:t>
            </a:fld>
            <a:endParaRPr kumimoji="0" lang="es-ES" altLang="es-ES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2F4A83-D6DE-4ECF-9CE7-1CE1CD6BEB6C}" type="slidenum">
              <a:rPr kumimoji="0" lang="es-ES" altLang="es-ES" sz="1200" smtClean="0"/>
              <a:pPr/>
              <a:t>3</a:t>
            </a:fld>
            <a:endParaRPr kumimoji="0" lang="es-E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B62001-AA4A-4800-87E7-6978DE9807D3}" type="slidenum">
              <a:rPr kumimoji="0" lang="es-ES" altLang="es-ES" sz="1200" smtClean="0"/>
              <a:pPr/>
              <a:t>4</a:t>
            </a:fld>
            <a:endParaRPr kumimoji="0" lang="es-ES" altLang="es-E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1B9837-3AB4-494A-925B-4F89A2F2ACD5}" type="slidenum">
              <a:rPr kumimoji="0" lang="es-ES" altLang="es-ES" sz="1200" smtClean="0"/>
              <a:pPr/>
              <a:t>5</a:t>
            </a:fld>
            <a:endParaRPr kumimoji="0" lang="es-ES" altLang="es-E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CA8377-277B-47B8-B826-1B4AD24CEE33}" type="slidenum">
              <a:rPr kumimoji="0" lang="es-ES" altLang="es-ES" sz="1200" smtClean="0"/>
              <a:pPr/>
              <a:t>6</a:t>
            </a:fld>
            <a:endParaRPr kumimoji="0" lang="es-ES" altLang="es-E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56ACDC-5369-4791-81EC-A2ADACDAE9AE}" type="slidenum">
              <a:rPr kumimoji="0" lang="es-ES" altLang="es-ES" sz="1200" smtClean="0"/>
              <a:pPr/>
              <a:t>7</a:t>
            </a:fld>
            <a:endParaRPr kumimoji="0" lang="es-ES" altLang="es-E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969CB7-62B0-41E5-8060-E5C37406F5C8}" type="slidenum">
              <a:rPr kumimoji="0" lang="es-ES" altLang="es-ES" sz="1200" smtClean="0"/>
              <a:pPr/>
              <a:t>8</a:t>
            </a:fld>
            <a:endParaRPr kumimoji="0" lang="es-ES" altLang="es-E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AC152A-3DFA-4F4F-A8F2-D60C1761D50B}" type="slidenum">
              <a:rPr kumimoji="0" lang="es-ES" altLang="es-ES" sz="1200" smtClean="0"/>
              <a:pPr/>
              <a:t>9</a:t>
            </a:fld>
            <a:endParaRPr kumimoji="0" lang="es-ES" altLang="es-E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FEE4-6BA4-477C-8BEE-522DFC0C1E38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55BFF-5165-4589-95FE-E375FBE7C21F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7406499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787B-C5BE-4F21-A995-8703AD03EAEC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9C9CF-312A-4F8C-9C75-4377406B78DE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53676525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 hasCustomPrompt="1"/>
          </p:nvPr>
        </p:nvSpPr>
        <p:spPr>
          <a:xfrm>
            <a:off x="4953000" y="1676400"/>
            <a:ext cx="3810000" cy="19812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32BB-5CFF-4107-9A0B-796314B1AA5C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8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E820-A808-4CE8-88BF-3BF789B021EB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53614175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25A4-F34D-401F-BD6F-A6A459E5E619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E040-BEAD-4FC4-B01B-F14871DF4C61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6038137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9D18E"/>
            </a:gs>
            <a:gs pos="17000">
              <a:srgbClr val="D9C1DE"/>
            </a:gs>
            <a:gs pos="46001">
              <a:srgbClr val="E0B6EC"/>
            </a:gs>
            <a:gs pos="92999">
              <a:srgbClr val="AFABAB"/>
            </a:gs>
            <a:gs pos="100000">
              <a:srgbClr val="AFABA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A19A6E-E872-4B8A-A461-D018E386004F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355D4D-B26D-4A1F-B796-A959FCEA348E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57" r:id="rId3"/>
    <p:sldLayoutId id="2147483758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jpeg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.ehu.es/sbweb/fisica/estadistica/carnot/carnot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4139" y="1524000"/>
            <a:ext cx="4943475" cy="838200"/>
          </a:xfrm>
          <a:noFill/>
        </p:spPr>
        <p:txBody>
          <a:bodyPr lIns="92075" tIns="46038" rIns="92075" bIns="46038"/>
          <a:lstStyle/>
          <a:p>
            <a:r>
              <a:rPr lang="es-ES" altLang="es-ES" dirty="0" smtClean="0">
                <a:solidFill>
                  <a:schemeClr val="accent6"/>
                </a:solidFill>
              </a:rPr>
              <a:t>Termodinámica</a:t>
            </a:r>
            <a:r>
              <a:rPr lang="es-ES" altLang="es-ES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55576" y="2924944"/>
            <a:ext cx="7416824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2800" b="1" dirty="0" smtClean="0">
                <a:solidFill>
                  <a:schemeClr val="bg2">
                    <a:lumMod val="50000"/>
                  </a:schemeClr>
                </a:solidFill>
              </a:rPr>
              <a:t> Introducción: Calor y Temperatura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2800" b="1" dirty="0" smtClean="0">
                <a:solidFill>
                  <a:schemeClr val="bg2">
                    <a:lumMod val="50000"/>
                  </a:schemeClr>
                </a:solidFill>
              </a:rPr>
              <a:t> Primer Principio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altLang="es-ES" sz="4000" b="1" dirty="0" smtClean="0"/>
              <a:t> Segundo </a:t>
            </a:r>
            <a:r>
              <a:rPr lang="es-ES" altLang="es-ES" sz="4000" b="1" dirty="0" smtClean="0"/>
              <a:t>Principio</a:t>
            </a:r>
            <a:endParaRPr lang="es-ES" altLang="es-ES" sz="4000" b="1" dirty="0" smtClean="0"/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400">
                <a:solidFill>
                  <a:srgbClr val="A08366"/>
                </a:solidFill>
              </a:rPr>
              <a:t>Física II. J.A.Moleón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400800" y="1447800"/>
            <a:ext cx="228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endParaRPr lang="es-ES" altLang="es-ES" sz="800"/>
          </a:p>
          <a:p>
            <a:pPr algn="ctr"/>
            <a:r>
              <a:rPr lang="es-ES" altLang="es-ES" sz="1200" i="1">
                <a:latin typeface="Bookman Old Style" panose="02050604050505020204" pitchFamily="18" charset="0"/>
              </a:rPr>
              <a:t>Departamento</a:t>
            </a:r>
            <a:r>
              <a:rPr lang="en-GB" altLang="es-ES" sz="1200" i="1">
                <a:latin typeface="Bookman Old Style" panose="02050604050505020204" pitchFamily="18" charset="0"/>
              </a:rPr>
              <a:t> de </a:t>
            </a:r>
            <a:r>
              <a:rPr lang="es-ES" altLang="es-ES" sz="1200" i="1">
                <a:latin typeface="Bookman Old Style" panose="02050604050505020204" pitchFamily="18" charset="0"/>
              </a:rPr>
              <a:t>Física</a:t>
            </a:r>
            <a:endParaRPr lang="en-GB" altLang="es-ES" sz="1200" i="1">
              <a:latin typeface="Bookman Old Style" panose="02050604050505020204" pitchFamily="18" charset="0"/>
            </a:endParaRPr>
          </a:p>
          <a:p>
            <a:pPr algn="ctr"/>
            <a:r>
              <a:rPr lang="es-ES" altLang="es-ES" sz="1200" b="1"/>
              <a:t>Universidad de Jaén</a:t>
            </a:r>
            <a:endParaRPr lang="es-ES" altLang="es-ES" sz="800" b="1"/>
          </a:p>
          <a:p>
            <a:pPr algn="ctr"/>
            <a:endParaRPr lang="en-GB" altLang="es-ES" sz="800" i="1">
              <a:latin typeface="Bookman Old Style" panose="02050604050505020204" pitchFamily="18" charset="0"/>
            </a:endParaRPr>
          </a:p>
        </p:txBody>
      </p:sp>
      <p:pic>
        <p:nvPicPr>
          <p:cNvPr id="6151" name="Picture 8" descr="ujaencolort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223CF6"/>
              </a:clrFrom>
              <a:clrTo>
                <a:srgbClr val="223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"/>
            <a:ext cx="1028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6500" y="533400"/>
            <a:ext cx="73263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4 – </a:t>
            </a:r>
            <a:r>
              <a:rPr lang="es-ES" altLang="es-ES" dirty="0" smtClean="0">
                <a:solidFill>
                  <a:srgbClr val="008000"/>
                </a:solidFill>
              </a:rPr>
              <a:t>Ciclo de Carnot</a:t>
            </a:r>
          </a:p>
        </p:txBody>
      </p:sp>
      <p:sp>
        <p:nvSpPr>
          <p:cNvPr id="24579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4580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6356350"/>
            <a:ext cx="57606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BDA9BA87-2F55-474E-9C86-207B6F5C012D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10</a:t>
            </a:fld>
            <a:endParaRPr lang="en-US" altLang="es-ES" sz="1400" smtClean="0">
              <a:solidFill>
                <a:schemeClr val="bg2"/>
              </a:solidFill>
            </a:endParaRPr>
          </a:p>
        </p:txBody>
      </p:sp>
      <p:sp>
        <p:nvSpPr>
          <p:cNvPr id="71709" name="Text Box 2077"/>
          <p:cNvSpPr txBox="1">
            <a:spLocks noChangeArrowheads="1"/>
          </p:cNvSpPr>
          <p:nvPr/>
        </p:nvSpPr>
        <p:spPr bwMode="auto">
          <a:xfrm>
            <a:off x="971550" y="1412875"/>
            <a:ext cx="496860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/>
              <a:t>El </a:t>
            </a:r>
            <a:r>
              <a:rPr lang="es-ES_tradnl" altLang="es-ES" sz="2000" dirty="0"/>
              <a:t>rendimiento será:</a:t>
            </a:r>
            <a:endParaRPr lang="es-ES" altLang="es-ES" sz="2000" dirty="0"/>
          </a:p>
        </p:txBody>
      </p:sp>
      <p:sp>
        <p:nvSpPr>
          <p:cNvPr id="24582" name="Rectangle 20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71735" name="Rectangle 2103"/>
          <p:cNvSpPr>
            <a:spLocks noChangeArrowheads="1"/>
          </p:cNvSpPr>
          <p:nvPr/>
        </p:nvSpPr>
        <p:spPr bwMode="auto">
          <a:xfrm>
            <a:off x="971550" y="2996952"/>
            <a:ext cx="7777163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fr-FR" altLang="es-ES" sz="2000" dirty="0">
                <a:solidFill>
                  <a:srgbClr val="0B3808"/>
                </a:solidFill>
              </a:rPr>
              <a:t>2 - 3)   Adiabática   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</a:t>
            </a:r>
            <a:r>
              <a:rPr lang="fr-FR" altLang="es-ES" sz="2000" dirty="0">
                <a:solidFill>
                  <a:srgbClr val="0B3808"/>
                </a:solidFill>
              </a:rPr>
              <a:t>      T V</a:t>
            </a:r>
            <a:r>
              <a:rPr lang="es-ES_tradnl" altLang="es-ES" sz="2000" baseline="30000" dirty="0">
                <a:solidFill>
                  <a:srgbClr val="0B3808"/>
                </a:solidFill>
                <a:sym typeface="Symbol" panose="05050102010706020507" pitchFamily="18" charset="2"/>
              </a:rPr>
              <a:t></a:t>
            </a:r>
            <a:r>
              <a:rPr lang="fr-FR" altLang="es-ES" sz="2000" baseline="30000" dirty="0">
                <a:solidFill>
                  <a:srgbClr val="0B3808"/>
                </a:solidFill>
              </a:rPr>
              <a:t>-1</a:t>
            </a:r>
            <a:r>
              <a:rPr lang="fr-FR" altLang="es-ES" sz="2000" dirty="0">
                <a:solidFill>
                  <a:srgbClr val="0B3808"/>
                </a:solidFill>
              </a:rPr>
              <a:t> = Cte   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</a:t>
            </a:r>
            <a:r>
              <a:rPr lang="fr-FR" altLang="es-ES" sz="2000" dirty="0">
                <a:solidFill>
                  <a:srgbClr val="0B3808"/>
                </a:solidFill>
              </a:rPr>
              <a:t>      T</a:t>
            </a:r>
            <a:r>
              <a:rPr lang="fr-FR" altLang="es-ES" sz="2000" baseline="-25000" dirty="0">
                <a:solidFill>
                  <a:srgbClr val="0B3808"/>
                </a:solidFill>
              </a:rPr>
              <a:t>C</a:t>
            </a:r>
            <a:r>
              <a:rPr lang="fr-FR" altLang="es-ES" sz="2000" dirty="0">
                <a:solidFill>
                  <a:srgbClr val="0B3808"/>
                </a:solidFill>
              </a:rPr>
              <a:t> V</a:t>
            </a:r>
            <a:r>
              <a:rPr lang="fr-FR" altLang="es-ES" sz="2000" baseline="-25000" dirty="0">
                <a:solidFill>
                  <a:srgbClr val="0B3808"/>
                </a:solidFill>
              </a:rPr>
              <a:t>2</a:t>
            </a:r>
            <a:r>
              <a:rPr lang="es-ES_tradnl" altLang="es-ES" sz="2000" baseline="30000" dirty="0">
                <a:solidFill>
                  <a:srgbClr val="0B3808"/>
                </a:solidFill>
                <a:sym typeface="Symbol" panose="05050102010706020507" pitchFamily="18" charset="2"/>
              </a:rPr>
              <a:t></a:t>
            </a:r>
            <a:r>
              <a:rPr lang="fr-FR" altLang="es-ES" sz="2000" baseline="30000" dirty="0">
                <a:solidFill>
                  <a:srgbClr val="0B3808"/>
                </a:solidFill>
              </a:rPr>
              <a:t>-1</a:t>
            </a:r>
            <a:r>
              <a:rPr lang="fr-FR" altLang="es-ES" sz="2000" dirty="0">
                <a:solidFill>
                  <a:srgbClr val="0B3808"/>
                </a:solidFill>
              </a:rPr>
              <a:t> = T</a:t>
            </a:r>
            <a:r>
              <a:rPr lang="fr-FR" altLang="es-ES" sz="2000" baseline="-25000" dirty="0">
                <a:solidFill>
                  <a:srgbClr val="0B3808"/>
                </a:solidFill>
              </a:rPr>
              <a:t>F</a:t>
            </a:r>
            <a:r>
              <a:rPr lang="fr-FR" altLang="es-ES" sz="2000" dirty="0">
                <a:solidFill>
                  <a:srgbClr val="0B3808"/>
                </a:solidFill>
              </a:rPr>
              <a:t> V</a:t>
            </a:r>
            <a:r>
              <a:rPr lang="fr-FR" altLang="es-ES" sz="2000" baseline="-25000" dirty="0">
                <a:solidFill>
                  <a:srgbClr val="0B3808"/>
                </a:solidFill>
              </a:rPr>
              <a:t>3</a:t>
            </a:r>
            <a:r>
              <a:rPr lang="es-ES_tradnl" altLang="es-ES" sz="2000" baseline="30000" dirty="0">
                <a:solidFill>
                  <a:srgbClr val="0B3808"/>
                </a:solidFill>
                <a:sym typeface="Symbol" panose="05050102010706020507" pitchFamily="18" charset="2"/>
              </a:rPr>
              <a:t></a:t>
            </a:r>
            <a:r>
              <a:rPr lang="fr-FR" altLang="es-ES" sz="2000" baseline="30000" dirty="0">
                <a:solidFill>
                  <a:srgbClr val="0B3808"/>
                </a:solidFill>
              </a:rPr>
              <a:t>-1</a:t>
            </a:r>
            <a:endParaRPr lang="es-ES_tradnl" altLang="es-ES" sz="2000" baseline="30000" dirty="0">
              <a:solidFill>
                <a:srgbClr val="0B3808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s-ES_tradnl" altLang="es-ES" sz="2000" dirty="0">
              <a:solidFill>
                <a:srgbClr val="0B3808"/>
              </a:solidFill>
            </a:endParaRPr>
          </a:p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</a:rPr>
              <a:t>4 - 1)   Adiabática   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</a:t>
            </a:r>
            <a:r>
              <a:rPr lang="es-ES_tradnl" altLang="es-ES" sz="2000" dirty="0">
                <a:solidFill>
                  <a:srgbClr val="0B3808"/>
                </a:solidFill>
              </a:rPr>
              <a:t>	     T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C</a:t>
            </a:r>
            <a:r>
              <a:rPr lang="es-ES_tradnl" altLang="es-ES" sz="2000" dirty="0">
                <a:solidFill>
                  <a:srgbClr val="0B3808"/>
                </a:solidFill>
              </a:rPr>
              <a:t> V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1</a:t>
            </a:r>
            <a:r>
              <a:rPr lang="es-ES_tradnl" altLang="es-ES" sz="2000" baseline="30000" dirty="0">
                <a:solidFill>
                  <a:srgbClr val="0B3808"/>
                </a:solidFill>
                <a:sym typeface="Symbol" panose="05050102010706020507" pitchFamily="18" charset="2"/>
              </a:rPr>
              <a:t></a:t>
            </a:r>
            <a:r>
              <a:rPr lang="es-ES_tradnl" altLang="es-ES" sz="2000" baseline="30000" dirty="0">
                <a:solidFill>
                  <a:srgbClr val="0B3808"/>
                </a:solidFill>
              </a:rPr>
              <a:t>-1</a:t>
            </a:r>
            <a:r>
              <a:rPr lang="es-ES_tradnl" altLang="es-ES" sz="2000" dirty="0">
                <a:solidFill>
                  <a:srgbClr val="0B3808"/>
                </a:solidFill>
              </a:rPr>
              <a:t> = T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F</a:t>
            </a:r>
            <a:r>
              <a:rPr lang="es-ES_tradnl" altLang="es-ES" sz="2000" dirty="0">
                <a:solidFill>
                  <a:srgbClr val="0B3808"/>
                </a:solidFill>
              </a:rPr>
              <a:t> V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4</a:t>
            </a:r>
            <a:r>
              <a:rPr lang="es-ES_tradnl" altLang="es-ES" sz="2000" baseline="30000" dirty="0">
                <a:solidFill>
                  <a:srgbClr val="0B3808"/>
                </a:solidFill>
                <a:sym typeface="Symbol" panose="05050102010706020507" pitchFamily="18" charset="2"/>
              </a:rPr>
              <a:t></a:t>
            </a:r>
            <a:r>
              <a:rPr lang="es-ES_tradnl" altLang="es-ES" sz="2000" baseline="30000" dirty="0">
                <a:solidFill>
                  <a:srgbClr val="0B3808"/>
                </a:solidFill>
              </a:rPr>
              <a:t>-1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s-ES_tradnl" altLang="es-ES" sz="2000" dirty="0">
              <a:solidFill>
                <a:srgbClr val="0B3808"/>
              </a:solidFill>
            </a:endParaRPr>
          </a:p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</a:rPr>
              <a:t>dividiendo ambas ecuaciones:	</a:t>
            </a:r>
            <a:r>
              <a:rPr lang="es-ES" altLang="es-ES" sz="2000" dirty="0">
                <a:solidFill>
                  <a:srgbClr val="0B3808"/>
                </a:solidFill>
              </a:rPr>
              <a:t> </a:t>
            </a:r>
          </a:p>
        </p:txBody>
      </p:sp>
      <p:sp>
        <p:nvSpPr>
          <p:cNvPr id="24584" name="Rectangle 2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71740" name="AutoShape 2108"/>
          <p:cNvSpPr>
            <a:spLocks noChangeArrowheads="1"/>
          </p:cNvSpPr>
          <p:nvPr/>
        </p:nvSpPr>
        <p:spPr bwMode="auto">
          <a:xfrm>
            <a:off x="4319235" y="5301332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71742" name="Object 2110"/>
          <p:cNvGraphicFramePr>
            <a:graphicFrameLocks noChangeAspect="1"/>
          </p:cNvGraphicFramePr>
          <p:nvPr/>
        </p:nvGraphicFramePr>
        <p:xfrm>
          <a:off x="2790825" y="1576388"/>
          <a:ext cx="3059113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cuación" r:id="rId4" imgW="2184400" imgH="914400" progId="Equation.3">
                  <p:embed/>
                </p:oleObj>
              </mc:Choice>
              <mc:Fallback>
                <p:oleObj name="Ecuación" r:id="rId4" imgW="2184400" imgH="914400" progId="Equation.3">
                  <p:embed/>
                  <p:pic>
                    <p:nvPicPr>
                      <p:cNvPr id="0" name="Object 2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1576388"/>
                        <a:ext cx="3059113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4" name="Object 2112"/>
          <p:cNvGraphicFramePr>
            <a:graphicFrameLocks noChangeAspect="1"/>
          </p:cNvGraphicFramePr>
          <p:nvPr/>
        </p:nvGraphicFramePr>
        <p:xfrm>
          <a:off x="1744663" y="4941888"/>
          <a:ext cx="20351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cuación" r:id="rId6" imgW="1295400" imgH="508000" progId="Equation.3">
                  <p:embed/>
                </p:oleObj>
              </mc:Choice>
              <mc:Fallback>
                <p:oleObj name="Ecuación" r:id="rId6" imgW="1295400" imgH="508000" progId="Equation.3">
                  <p:embed/>
                  <p:pic>
                    <p:nvPicPr>
                      <p:cNvPr id="0" name="Object 2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4941888"/>
                        <a:ext cx="20351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6" name="Object 2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26322"/>
              </p:ext>
            </p:extLst>
          </p:nvPr>
        </p:nvGraphicFramePr>
        <p:xfrm>
          <a:off x="5004048" y="4617244"/>
          <a:ext cx="3024188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Ecuación" r:id="rId8" imgW="2032000" imgH="939800" progId="Equation.3">
                  <p:embed/>
                </p:oleObj>
              </mc:Choice>
              <mc:Fallback>
                <p:oleObj name="Ecuación" r:id="rId8" imgW="2032000" imgH="939800" progId="Equation.3">
                  <p:embed/>
                  <p:pic>
                    <p:nvPicPr>
                      <p:cNvPr id="0" name="Object 2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617244"/>
                        <a:ext cx="3024188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9" grpId="0" autoUpdateAnimBg="0"/>
      <p:bldP spid="71735" grpId="0" build="p" autoUpdateAnimBg="0"/>
      <p:bldP spid="717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5" y="533400"/>
            <a:ext cx="7394575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4 – </a:t>
            </a:r>
            <a:r>
              <a:rPr lang="es-ES" altLang="es-ES" dirty="0" smtClean="0">
                <a:solidFill>
                  <a:srgbClr val="008000"/>
                </a:solidFill>
              </a:rPr>
              <a:t>Ciclo de Carnot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12875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/>
              <a:t>Este será, entonces, el Rendimiento teórico máximo de una máquina Reversible.</a:t>
            </a:r>
            <a:r>
              <a:rPr lang="es-ES" altLang="es-ES" dirty="0" smtClean="0"/>
              <a:t> </a:t>
            </a:r>
            <a:endParaRPr lang="fr-FR" altLang="es-ES" dirty="0" smtClean="0"/>
          </a:p>
        </p:txBody>
      </p:sp>
      <p:sp>
        <p:nvSpPr>
          <p:cNvPr id="26628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6629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6356350"/>
            <a:ext cx="57606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FDB499F-7AE3-4EB4-832F-B439A108AE1D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11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971550" y="2852738"/>
            <a:ext cx="76327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sz="2000" dirty="0">
                <a:solidFill>
                  <a:srgbClr val="0B3808"/>
                </a:solidFill>
              </a:rPr>
              <a:t> 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Real</a:t>
            </a:r>
            <a:r>
              <a:rPr lang="es-ES_tradnl" altLang="es-ES" sz="2000" dirty="0">
                <a:solidFill>
                  <a:srgbClr val="0B3808"/>
                </a:solidFill>
              </a:rPr>
              <a:t> =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sz="2000" dirty="0">
                <a:solidFill>
                  <a:srgbClr val="0B3808"/>
                </a:solidFill>
              </a:rPr>
              <a:t> </a:t>
            </a:r>
            <a:r>
              <a:rPr lang="es-ES_tradnl" altLang="es-ES" sz="2000" baseline="-25000" dirty="0" err="1">
                <a:solidFill>
                  <a:srgbClr val="0B3808"/>
                </a:solidFill>
              </a:rPr>
              <a:t>Irrev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.</a:t>
            </a:r>
            <a:r>
              <a:rPr lang="es-ES_tradnl" altLang="es-ES" sz="2000" dirty="0">
                <a:solidFill>
                  <a:srgbClr val="0B3808"/>
                </a:solidFill>
              </a:rPr>
              <a:t> &lt;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sz="2000" dirty="0">
                <a:solidFill>
                  <a:srgbClr val="0B3808"/>
                </a:solidFill>
              </a:rPr>
              <a:t> 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Rev.</a:t>
            </a:r>
            <a:r>
              <a:rPr lang="es-ES_tradnl" altLang="es-ES" sz="2000" dirty="0">
                <a:solidFill>
                  <a:srgbClr val="0B3808"/>
                </a:solidFill>
              </a:rPr>
              <a:t>  = 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sz="2000" dirty="0">
                <a:solidFill>
                  <a:srgbClr val="0B3808"/>
                </a:solidFill>
              </a:rPr>
              <a:t> </a:t>
            </a:r>
            <a:r>
              <a:rPr lang="es-ES_tradnl" altLang="es-ES" sz="2000" baseline="-25000" dirty="0">
                <a:solidFill>
                  <a:srgbClr val="0B3808"/>
                </a:solidFill>
              </a:rPr>
              <a:t>Carnot </a:t>
            </a:r>
            <a:r>
              <a:rPr lang="es-ES_tradnl" altLang="es-ES" sz="2000" dirty="0">
                <a:solidFill>
                  <a:srgbClr val="0B3808"/>
                </a:solidFill>
              </a:rPr>
              <a:t>     </a:t>
            </a:r>
            <a:r>
              <a:rPr lang="es-ES_tradnl" altLang="es-ES" sz="2000" dirty="0">
                <a:solidFill>
                  <a:srgbClr val="0B3808"/>
                </a:solidFill>
                <a:sym typeface="Symbol" panose="05050102010706020507" pitchFamily="18" charset="2"/>
              </a:rPr>
              <a:t></a:t>
            </a:r>
            <a:r>
              <a:rPr lang="es-ES_tradnl" altLang="es-ES" sz="2000" dirty="0">
                <a:solidFill>
                  <a:srgbClr val="0B3808"/>
                </a:solidFill>
              </a:rPr>
              <a:t> </a:t>
            </a:r>
          </a:p>
        </p:txBody>
      </p:sp>
      <p:sp>
        <p:nvSpPr>
          <p:cNvPr id="26632" name="Rectangle 18"/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151571" name="Object 19"/>
          <p:cNvGraphicFramePr>
            <a:graphicFrameLocks noChangeAspect="1"/>
          </p:cNvGraphicFramePr>
          <p:nvPr/>
        </p:nvGraphicFramePr>
        <p:xfrm>
          <a:off x="3924300" y="1989138"/>
          <a:ext cx="12858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Ecuación" r:id="rId3" imgW="863225" imgH="431613" progId="Equation.3">
                  <p:embed/>
                </p:oleObj>
              </mc:Choice>
              <mc:Fallback>
                <p:oleObj name="Ecuación" r:id="rId3" imgW="863225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1989138"/>
                        <a:ext cx="1285875" cy="68897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8DBCC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72" name="Object 20"/>
          <p:cNvGraphicFramePr>
            <a:graphicFrameLocks noChangeAspect="1"/>
          </p:cNvGraphicFramePr>
          <p:nvPr/>
        </p:nvGraphicFramePr>
        <p:xfrm>
          <a:off x="5580063" y="2781300"/>
          <a:ext cx="1296987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cuación" r:id="rId5" imgW="901309" imgH="431613" progId="Equation.3">
                  <p:embed/>
                </p:oleObj>
              </mc:Choice>
              <mc:Fallback>
                <p:oleObj name="Ecuación" r:id="rId5" imgW="901309" imgH="43161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781300"/>
                        <a:ext cx="1296987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  <p:bldP spid="15156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238" y="533400"/>
            <a:ext cx="7394575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5 – Teorema de </a:t>
            </a:r>
            <a:r>
              <a:rPr lang="es-ES_tradnl" altLang="es-ES" dirty="0" err="1" smtClean="0">
                <a:solidFill>
                  <a:srgbClr val="008000"/>
                </a:solidFill>
              </a:rPr>
              <a:t>Clausius</a:t>
            </a:r>
            <a:r>
              <a:rPr lang="es-ES_tradnl" altLang="es-ES" dirty="0" smtClean="0">
                <a:solidFill>
                  <a:srgbClr val="008000"/>
                </a:solidFill>
              </a:rPr>
              <a:t>. Entropía</a:t>
            </a:r>
            <a:endParaRPr lang="es-ES" altLang="es-ES" dirty="0" smtClean="0">
              <a:solidFill>
                <a:srgbClr val="008000"/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Tenemos:</a:t>
            </a:r>
            <a:endParaRPr lang="fr-FR" altLang="es-ES" dirty="0" smtClean="0"/>
          </a:p>
        </p:txBody>
      </p:sp>
      <p:sp>
        <p:nvSpPr>
          <p:cNvPr id="2765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7653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244408" y="6356350"/>
            <a:ext cx="64807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EDAFC15-F6E7-462C-A145-BC8B11DB848F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12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152607" name="AutoShape 31"/>
          <p:cNvSpPr>
            <a:spLocks noChangeArrowheads="1"/>
          </p:cNvSpPr>
          <p:nvPr/>
        </p:nvSpPr>
        <p:spPr bwMode="auto">
          <a:xfrm>
            <a:off x="3348038" y="256381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152610" name="Object 34"/>
          <p:cNvGraphicFramePr>
            <a:graphicFrameLocks noChangeAspect="1"/>
          </p:cNvGraphicFramePr>
          <p:nvPr/>
        </p:nvGraphicFramePr>
        <p:xfrm>
          <a:off x="3132138" y="1628775"/>
          <a:ext cx="24479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Ecuación" r:id="rId3" imgW="1714500" imgH="431800" progId="Equation.3">
                  <p:embed/>
                </p:oleObj>
              </mc:Choice>
              <mc:Fallback>
                <p:oleObj name="Ecuación" r:id="rId3" imgW="1714500" imgH="431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628775"/>
                        <a:ext cx="24479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612" name="Object 36"/>
          <p:cNvGraphicFramePr>
            <a:graphicFrameLocks noChangeAspect="1"/>
          </p:cNvGraphicFramePr>
          <p:nvPr/>
        </p:nvGraphicFramePr>
        <p:xfrm>
          <a:off x="1619250" y="2347913"/>
          <a:ext cx="13684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Ecuación" r:id="rId5" imgW="977900" imgH="431800" progId="Equation.3">
                  <p:embed/>
                </p:oleObj>
              </mc:Choice>
              <mc:Fallback>
                <p:oleObj name="Ecuación" r:id="rId5" imgW="977900" imgH="4318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47913"/>
                        <a:ext cx="1368425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152614" name="Object 38"/>
          <p:cNvGraphicFramePr>
            <a:graphicFrameLocks noChangeAspect="1"/>
          </p:cNvGraphicFramePr>
          <p:nvPr/>
        </p:nvGraphicFramePr>
        <p:xfrm>
          <a:off x="3997325" y="2324100"/>
          <a:ext cx="15827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Ecuación" r:id="rId7" imgW="1079032" imgH="431613" progId="Equation.3">
                  <p:embed/>
                </p:oleObj>
              </mc:Choice>
              <mc:Fallback>
                <p:oleObj name="Ecuación" r:id="rId7" imgW="1079032" imgH="431613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2324100"/>
                        <a:ext cx="158273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616" name="Object 40"/>
          <p:cNvGraphicFramePr>
            <a:graphicFrameLocks noChangeAspect="1"/>
          </p:cNvGraphicFramePr>
          <p:nvPr/>
        </p:nvGraphicFramePr>
        <p:xfrm>
          <a:off x="6659563" y="2301875"/>
          <a:ext cx="11525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Ecuación" r:id="rId9" imgW="812447" imgH="431613" progId="Equation.3">
                  <p:embed/>
                </p:oleObj>
              </mc:Choice>
              <mc:Fallback>
                <p:oleObj name="Ecuación" r:id="rId9" imgW="812447" imgH="431613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301875"/>
                        <a:ext cx="1152525" cy="65246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618" name="AutoShape 42"/>
          <p:cNvSpPr>
            <a:spLocks noChangeArrowheads="1"/>
          </p:cNvSpPr>
          <p:nvPr/>
        </p:nvSpPr>
        <p:spPr bwMode="auto">
          <a:xfrm>
            <a:off x="5940425" y="256381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152652" name="Rectangle 76"/>
          <p:cNvSpPr>
            <a:spLocks noChangeArrowheads="1"/>
          </p:cNvSpPr>
          <p:nvPr/>
        </p:nvSpPr>
        <p:spPr bwMode="auto">
          <a:xfrm>
            <a:off x="1042988" y="3573463"/>
            <a:ext cx="7416800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Esto se puede generalizar a cualquier ciclo reversible.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El ciclo se divide con Adiabáticas muy próximas, para que la temperatura entre  1 y 2  sea  casi  Cte.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De esta forma tenemos ciclos infinitesimales de Carnot: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s-ES_tradnl" altLang="es-ES" sz="20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2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  <p:bldP spid="152607" grpId="0" animBg="1"/>
      <p:bldP spid="152618" grpId="0" animBg="1"/>
      <p:bldP spid="15265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5" y="533400"/>
            <a:ext cx="7394575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5 – Teorema de </a:t>
            </a:r>
            <a:r>
              <a:rPr lang="es-ES_tradnl" altLang="es-ES" dirty="0" err="1" smtClean="0">
                <a:solidFill>
                  <a:srgbClr val="008000"/>
                </a:solidFill>
              </a:rPr>
              <a:t>Clausius</a:t>
            </a:r>
            <a:r>
              <a:rPr lang="es-ES_tradnl" altLang="es-ES" dirty="0" smtClean="0">
                <a:solidFill>
                  <a:srgbClr val="008000"/>
                </a:solidFill>
              </a:rPr>
              <a:t>. Entropía</a:t>
            </a:r>
            <a:endParaRPr lang="es-ES" altLang="es-ES" dirty="0" smtClean="0">
              <a:solidFill>
                <a:srgbClr val="008000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670050"/>
            <a:ext cx="3569747" cy="147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Ahora podemos hacer </a:t>
            </a:r>
            <a:r>
              <a:rPr lang="es-ES_tradnl" altLang="es-ES" dirty="0" smtClean="0">
                <a:solidFill>
                  <a:srgbClr val="003399"/>
                </a:solidFill>
              </a:rPr>
              <a:t>la </a:t>
            </a:r>
            <a:r>
              <a:rPr lang="es-ES_tradnl" altLang="es-ES" dirty="0" smtClean="0">
                <a:solidFill>
                  <a:srgbClr val="003399"/>
                </a:solidFill>
              </a:rPr>
              <a:t>sumatoria anterior de todos </a:t>
            </a:r>
            <a:r>
              <a:rPr lang="es-ES_tradnl" altLang="es-ES" dirty="0" smtClean="0">
                <a:solidFill>
                  <a:srgbClr val="003399"/>
                </a:solidFill>
              </a:rPr>
              <a:t>estos </a:t>
            </a:r>
            <a:r>
              <a:rPr lang="es-ES_tradnl" altLang="es-ES" dirty="0" smtClean="0">
                <a:solidFill>
                  <a:srgbClr val="003399"/>
                </a:solidFill>
              </a:rPr>
              <a:t>ciclos:</a:t>
            </a:r>
            <a:endParaRPr lang="fr-FR" altLang="es-ES" dirty="0" smtClean="0">
              <a:solidFill>
                <a:srgbClr val="003399"/>
              </a:solidFill>
            </a:endParaRPr>
          </a:p>
        </p:txBody>
      </p:sp>
      <p:sp>
        <p:nvSpPr>
          <p:cNvPr id="2867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867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223624" y="6356350"/>
            <a:ext cx="6688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7FEE4E9-5AC0-4337-B745-F10DDD3D968F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13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pSp>
        <p:nvGrpSpPr>
          <p:cNvPr id="161801" name="Group 9"/>
          <p:cNvGrpSpPr>
            <a:grpSpLocks/>
          </p:cNvGrpSpPr>
          <p:nvPr/>
        </p:nvGrpSpPr>
        <p:grpSpPr bwMode="auto">
          <a:xfrm>
            <a:off x="4859982" y="2062163"/>
            <a:ext cx="3600450" cy="2879725"/>
            <a:chOff x="1728" y="4896"/>
            <a:chExt cx="4470" cy="4158"/>
          </a:xfrm>
        </p:grpSpPr>
        <p:sp>
          <p:nvSpPr>
            <p:cNvPr id="2868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600" y="8064"/>
              <a:ext cx="39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dQ2</a:t>
              </a:r>
            </a:p>
          </p:txBody>
        </p:sp>
        <p:sp>
          <p:nvSpPr>
            <p:cNvPr id="2868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3456" y="5584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8686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4016" y="5584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868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744" y="7632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2868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4352" y="7760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8689" name="Line 15"/>
            <p:cNvSpPr>
              <a:spLocks noChangeShapeType="1"/>
            </p:cNvSpPr>
            <p:nvPr/>
          </p:nvSpPr>
          <p:spPr bwMode="auto">
            <a:xfrm>
              <a:off x="2016" y="4896"/>
              <a:ext cx="0" cy="37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0" name="Line 16"/>
            <p:cNvSpPr>
              <a:spLocks noChangeShapeType="1"/>
            </p:cNvSpPr>
            <p:nvPr/>
          </p:nvSpPr>
          <p:spPr bwMode="auto">
            <a:xfrm rot="-5400000">
              <a:off x="4107" y="6549"/>
              <a:ext cx="0" cy="4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5904" y="8784"/>
              <a:ext cx="150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</a:t>
              </a:r>
            </a:p>
          </p:txBody>
        </p:sp>
        <p:sp>
          <p:nvSpPr>
            <p:cNvPr id="28692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1728" y="4896"/>
              <a:ext cx="150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</a:t>
              </a:r>
            </a:p>
          </p:txBody>
        </p:sp>
        <p:grpSp>
          <p:nvGrpSpPr>
            <p:cNvPr id="28693" name="Group 19"/>
            <p:cNvGrpSpPr>
              <a:grpSpLocks/>
            </p:cNvGrpSpPr>
            <p:nvPr/>
          </p:nvGrpSpPr>
          <p:grpSpPr bwMode="auto">
            <a:xfrm>
              <a:off x="2736" y="5856"/>
              <a:ext cx="2880" cy="1872"/>
              <a:chOff x="2736" y="5856"/>
              <a:chExt cx="2880" cy="1872"/>
            </a:xfrm>
          </p:grpSpPr>
          <p:sp>
            <p:nvSpPr>
              <p:cNvPr id="28709" name="Oval 20"/>
              <p:cNvSpPr>
                <a:spLocks noChangeArrowheads="1"/>
              </p:cNvSpPr>
              <p:nvPr/>
            </p:nvSpPr>
            <p:spPr bwMode="auto">
              <a:xfrm rot="930450">
                <a:off x="2736" y="5904"/>
                <a:ext cx="2880" cy="17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es-ES" altLang="es-ES"/>
              </a:p>
            </p:txBody>
          </p:sp>
          <p:sp>
            <p:nvSpPr>
              <p:cNvPr id="28710" name="Freeform 21"/>
              <p:cNvSpPr>
                <a:spLocks/>
              </p:cNvSpPr>
              <p:nvPr/>
            </p:nvSpPr>
            <p:spPr bwMode="auto">
              <a:xfrm>
                <a:off x="3120" y="5968"/>
                <a:ext cx="336" cy="1440"/>
              </a:xfrm>
              <a:custGeom>
                <a:avLst/>
                <a:gdLst>
                  <a:gd name="T0" fmla="*/ 48 w 336"/>
                  <a:gd name="T1" fmla="*/ 0 h 1440"/>
                  <a:gd name="T2" fmla="*/ 48 w 336"/>
                  <a:gd name="T3" fmla="*/ 720 h 1440"/>
                  <a:gd name="T4" fmla="*/ 336 w 336"/>
                  <a:gd name="T5" fmla="*/ 1440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711" name="Freeform 22"/>
              <p:cNvSpPr>
                <a:spLocks/>
              </p:cNvSpPr>
              <p:nvPr/>
            </p:nvSpPr>
            <p:spPr bwMode="auto">
              <a:xfrm>
                <a:off x="3552" y="5888"/>
                <a:ext cx="336" cy="1728"/>
              </a:xfrm>
              <a:custGeom>
                <a:avLst/>
                <a:gdLst>
                  <a:gd name="T0" fmla="*/ 48 w 336"/>
                  <a:gd name="T1" fmla="*/ 0 h 1440"/>
                  <a:gd name="T2" fmla="*/ 48 w 336"/>
                  <a:gd name="T3" fmla="*/ 1493 h 1440"/>
                  <a:gd name="T4" fmla="*/ 336 w 336"/>
                  <a:gd name="T5" fmla="*/ 2987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712" name="Freeform 23"/>
              <p:cNvSpPr>
                <a:spLocks/>
              </p:cNvSpPr>
              <p:nvPr/>
            </p:nvSpPr>
            <p:spPr bwMode="auto">
              <a:xfrm>
                <a:off x="3984" y="5856"/>
                <a:ext cx="480" cy="1872"/>
              </a:xfrm>
              <a:custGeom>
                <a:avLst/>
                <a:gdLst>
                  <a:gd name="T0" fmla="*/ 201 w 336"/>
                  <a:gd name="T1" fmla="*/ 0 h 1440"/>
                  <a:gd name="T2" fmla="*/ 201 w 336"/>
                  <a:gd name="T3" fmla="*/ 2057 h 1440"/>
                  <a:gd name="T4" fmla="*/ 1400 w 336"/>
                  <a:gd name="T5" fmla="*/ 4113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713" name="Freeform 24"/>
              <p:cNvSpPr>
                <a:spLocks/>
              </p:cNvSpPr>
              <p:nvPr/>
            </p:nvSpPr>
            <p:spPr bwMode="auto">
              <a:xfrm>
                <a:off x="4848" y="6160"/>
                <a:ext cx="336" cy="1440"/>
              </a:xfrm>
              <a:custGeom>
                <a:avLst/>
                <a:gdLst>
                  <a:gd name="T0" fmla="*/ 48 w 336"/>
                  <a:gd name="T1" fmla="*/ 0 h 1440"/>
                  <a:gd name="T2" fmla="*/ 48 w 336"/>
                  <a:gd name="T3" fmla="*/ 720 h 1440"/>
                  <a:gd name="T4" fmla="*/ 336 w 336"/>
                  <a:gd name="T5" fmla="*/ 1440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714" name="Freeform 25"/>
              <p:cNvSpPr>
                <a:spLocks/>
              </p:cNvSpPr>
              <p:nvPr/>
            </p:nvSpPr>
            <p:spPr bwMode="auto">
              <a:xfrm>
                <a:off x="5168" y="6352"/>
                <a:ext cx="288" cy="1008"/>
              </a:xfrm>
              <a:custGeom>
                <a:avLst/>
                <a:gdLst>
                  <a:gd name="T0" fmla="*/ 26 w 336"/>
                  <a:gd name="T1" fmla="*/ 0 h 1440"/>
                  <a:gd name="T2" fmla="*/ 26 w 336"/>
                  <a:gd name="T3" fmla="*/ 173 h 1440"/>
                  <a:gd name="T4" fmla="*/ 182 w 336"/>
                  <a:gd name="T5" fmla="*/ 346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715" name="Freeform 26"/>
              <p:cNvSpPr>
                <a:spLocks/>
              </p:cNvSpPr>
              <p:nvPr/>
            </p:nvSpPr>
            <p:spPr bwMode="auto">
              <a:xfrm>
                <a:off x="4416" y="5968"/>
                <a:ext cx="480" cy="1728"/>
              </a:xfrm>
              <a:custGeom>
                <a:avLst/>
                <a:gdLst>
                  <a:gd name="T0" fmla="*/ 201 w 336"/>
                  <a:gd name="T1" fmla="*/ 0 h 1440"/>
                  <a:gd name="T2" fmla="*/ 201 w 336"/>
                  <a:gd name="T3" fmla="*/ 1493 h 1440"/>
                  <a:gd name="T4" fmla="*/ 1400 w 336"/>
                  <a:gd name="T5" fmla="*/ 2987 h 14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6" h="1440">
                    <a:moveTo>
                      <a:pt x="48" y="0"/>
                    </a:moveTo>
                    <a:cubicBezTo>
                      <a:pt x="24" y="240"/>
                      <a:pt x="0" y="480"/>
                      <a:pt x="48" y="720"/>
                    </a:cubicBezTo>
                    <a:cubicBezTo>
                      <a:pt x="96" y="960"/>
                      <a:pt x="216" y="1200"/>
                      <a:pt x="336" y="14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8694" name="Line 27"/>
            <p:cNvSpPr>
              <a:spLocks noChangeShapeType="1"/>
            </p:cNvSpPr>
            <p:nvPr/>
          </p:nvSpPr>
          <p:spPr bwMode="auto">
            <a:xfrm>
              <a:off x="3840" y="5328"/>
              <a:ext cx="0" cy="86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5" name="Line 28"/>
            <p:cNvSpPr>
              <a:spLocks noChangeShapeType="1"/>
            </p:cNvSpPr>
            <p:nvPr/>
          </p:nvSpPr>
          <p:spPr bwMode="auto">
            <a:xfrm>
              <a:off x="4032" y="7200"/>
              <a:ext cx="0" cy="86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6" name="Line 29"/>
            <p:cNvSpPr>
              <a:spLocks noChangeShapeType="1"/>
            </p:cNvSpPr>
            <p:nvPr/>
          </p:nvSpPr>
          <p:spPr bwMode="auto">
            <a:xfrm>
              <a:off x="4288" y="5488"/>
              <a:ext cx="0" cy="864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7" name="Line 30"/>
            <p:cNvSpPr>
              <a:spLocks noChangeShapeType="1"/>
            </p:cNvSpPr>
            <p:nvPr/>
          </p:nvSpPr>
          <p:spPr bwMode="auto">
            <a:xfrm>
              <a:off x="4608" y="7344"/>
              <a:ext cx="0" cy="864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698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4464" y="5616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28699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4888" y="7744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28700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3456" y="5040"/>
              <a:ext cx="39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dQ1</a:t>
              </a:r>
            </a:p>
          </p:txBody>
        </p:sp>
        <p:sp>
          <p:nvSpPr>
            <p:cNvPr id="28701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4218" y="5169"/>
              <a:ext cx="43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dQ'1</a:t>
              </a:r>
            </a:p>
          </p:txBody>
        </p:sp>
        <p:sp>
          <p:nvSpPr>
            <p:cNvPr id="28702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4752" y="8208"/>
              <a:ext cx="43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dQ'2</a:t>
              </a:r>
            </a:p>
          </p:txBody>
        </p:sp>
        <p:sp>
          <p:nvSpPr>
            <p:cNvPr id="28703" name="Line 36"/>
            <p:cNvSpPr>
              <a:spLocks noChangeShapeType="1"/>
            </p:cNvSpPr>
            <p:nvPr/>
          </p:nvSpPr>
          <p:spPr bwMode="auto">
            <a:xfrm flipH="1" flipV="1">
              <a:off x="3456" y="6624"/>
              <a:ext cx="14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04" name="Line 37"/>
            <p:cNvSpPr>
              <a:spLocks noChangeShapeType="1"/>
            </p:cNvSpPr>
            <p:nvPr/>
          </p:nvSpPr>
          <p:spPr bwMode="auto">
            <a:xfrm>
              <a:off x="3584" y="5856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05" name="Line 38"/>
            <p:cNvSpPr>
              <a:spLocks noChangeShapeType="1"/>
            </p:cNvSpPr>
            <p:nvPr/>
          </p:nvSpPr>
          <p:spPr bwMode="auto">
            <a:xfrm rot="10800000" flipH="1" flipV="1">
              <a:off x="3952" y="6736"/>
              <a:ext cx="14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06" name="Line 39"/>
            <p:cNvSpPr>
              <a:spLocks noChangeShapeType="1"/>
            </p:cNvSpPr>
            <p:nvPr/>
          </p:nvSpPr>
          <p:spPr bwMode="auto">
            <a:xfrm flipH="1" flipV="1">
              <a:off x="4176" y="7584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07" name="Line 40"/>
            <p:cNvSpPr>
              <a:spLocks noChangeShapeType="1"/>
            </p:cNvSpPr>
            <p:nvPr/>
          </p:nvSpPr>
          <p:spPr bwMode="auto">
            <a:xfrm rot="10800000" flipH="1" flipV="1">
              <a:off x="4528" y="6736"/>
              <a:ext cx="14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708" name="Line 41"/>
            <p:cNvSpPr>
              <a:spLocks noChangeShapeType="1"/>
            </p:cNvSpPr>
            <p:nvPr/>
          </p:nvSpPr>
          <p:spPr bwMode="auto">
            <a:xfrm flipH="1" flipV="1">
              <a:off x="4096" y="6768"/>
              <a:ext cx="14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8681" name="Rectangle 43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161834" name="Object 42"/>
          <p:cNvGraphicFramePr>
            <a:graphicFrameLocks noChangeAspect="1"/>
          </p:cNvGraphicFramePr>
          <p:nvPr/>
        </p:nvGraphicFramePr>
        <p:xfrm>
          <a:off x="1908175" y="3070225"/>
          <a:ext cx="12239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4" name="Ecuación" r:id="rId3" imgW="799753" imgH="431613" progId="Equation.3">
                  <p:embed/>
                </p:oleObj>
              </mc:Choice>
              <mc:Fallback>
                <p:oleObj name="Ecuación" r:id="rId3" imgW="799753" imgH="431613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070225"/>
                        <a:ext cx="1223963" cy="70008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8DED1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36" name="Rectangle 44"/>
          <p:cNvSpPr>
            <a:spLocks noChangeArrowheads="1"/>
          </p:cNvSpPr>
          <p:nvPr/>
        </p:nvSpPr>
        <p:spPr bwMode="auto">
          <a:xfrm>
            <a:off x="1331913" y="3860800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 dirty="0">
                <a:solidFill>
                  <a:srgbClr val="C00000"/>
                </a:solidFill>
                <a:sym typeface="Symbol" panose="05050102010706020507" pitchFamily="18" charset="2"/>
              </a:rPr>
              <a:t>Teorema de </a:t>
            </a:r>
            <a:r>
              <a:rPr lang="es-ES_tradnl" altLang="es-ES" sz="2000" dirty="0" err="1">
                <a:solidFill>
                  <a:srgbClr val="C00000"/>
                </a:solidFill>
                <a:sym typeface="Symbol" panose="05050102010706020507" pitchFamily="18" charset="2"/>
              </a:rPr>
              <a:t>Clausius</a:t>
            </a:r>
            <a:endParaRPr lang="es-ES_tradnl" altLang="es-E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1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  <p:bldP spid="16183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5" y="533400"/>
            <a:ext cx="7394575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5 – Teorema de </a:t>
            </a:r>
            <a:r>
              <a:rPr lang="es-ES_tradnl" altLang="es-ES" dirty="0" err="1" smtClean="0">
                <a:solidFill>
                  <a:srgbClr val="008000"/>
                </a:solidFill>
              </a:rPr>
              <a:t>Clausius</a:t>
            </a:r>
            <a:r>
              <a:rPr lang="es-ES_tradnl" altLang="es-ES" dirty="0" smtClean="0">
                <a:solidFill>
                  <a:srgbClr val="008000"/>
                </a:solidFill>
              </a:rPr>
              <a:t>. Entropía</a:t>
            </a:r>
            <a:endParaRPr lang="es-ES" altLang="es-ES" dirty="0" smtClean="0">
              <a:solidFill>
                <a:srgbClr val="008000"/>
              </a:solidFill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5576" y="1412875"/>
            <a:ext cx="7848674" cy="8443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Podemos comprobar que esta cantidad es una función de estado:</a:t>
            </a:r>
            <a:endParaRPr lang="fr-FR" altLang="es-ES" dirty="0" smtClean="0">
              <a:solidFill>
                <a:srgbClr val="003399"/>
              </a:solidFill>
            </a:endParaRPr>
          </a:p>
        </p:txBody>
      </p:sp>
      <p:sp>
        <p:nvSpPr>
          <p:cNvPr id="2970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970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0"/>
            <a:ext cx="72008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10490CAF-8463-46A1-AB89-00029B92A3F3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14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pSp>
        <p:nvGrpSpPr>
          <p:cNvPr id="162825" name="Group 9"/>
          <p:cNvGrpSpPr>
            <a:grpSpLocks/>
          </p:cNvGrpSpPr>
          <p:nvPr/>
        </p:nvGrpSpPr>
        <p:grpSpPr bwMode="auto">
          <a:xfrm>
            <a:off x="1763713" y="2133600"/>
            <a:ext cx="1843087" cy="1589088"/>
            <a:chOff x="2592" y="11808"/>
            <a:chExt cx="2448" cy="2160"/>
          </a:xfrm>
        </p:grpSpPr>
        <p:sp>
          <p:nvSpPr>
            <p:cNvPr id="29712" name="Freeform 10"/>
            <p:cNvSpPr>
              <a:spLocks/>
            </p:cNvSpPr>
            <p:nvPr/>
          </p:nvSpPr>
          <p:spPr bwMode="auto">
            <a:xfrm>
              <a:off x="2592" y="11808"/>
              <a:ext cx="2448" cy="2160"/>
            </a:xfrm>
            <a:custGeom>
              <a:avLst/>
              <a:gdLst>
                <a:gd name="T0" fmla="*/ 0 w 2448"/>
                <a:gd name="T1" fmla="*/ 0 h 1872"/>
                <a:gd name="T2" fmla="*/ 0 w 2448"/>
                <a:gd name="T3" fmla="*/ 3317 h 1872"/>
                <a:gd name="T4" fmla="*/ 2448 w 2448"/>
                <a:gd name="T5" fmla="*/ 3317 h 18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48" h="1872">
                  <a:moveTo>
                    <a:pt x="0" y="0"/>
                  </a:moveTo>
                  <a:lnTo>
                    <a:pt x="0" y="1872"/>
                  </a:lnTo>
                  <a:lnTo>
                    <a:pt x="2448" y="1872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3" name="Line 11"/>
            <p:cNvSpPr>
              <a:spLocks noChangeShapeType="1"/>
            </p:cNvSpPr>
            <p:nvPr/>
          </p:nvSpPr>
          <p:spPr bwMode="auto">
            <a:xfrm>
              <a:off x="3888" y="12384"/>
              <a:ext cx="432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4" name="Line 12"/>
            <p:cNvSpPr>
              <a:spLocks noChangeShapeType="1"/>
            </p:cNvSpPr>
            <p:nvPr/>
          </p:nvSpPr>
          <p:spPr bwMode="auto">
            <a:xfrm flipH="1" flipV="1">
              <a:off x="3456" y="13104"/>
              <a:ext cx="432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29715" name="Group 13"/>
            <p:cNvGrpSpPr>
              <a:grpSpLocks/>
            </p:cNvGrpSpPr>
            <p:nvPr/>
          </p:nvGrpSpPr>
          <p:grpSpPr bwMode="auto">
            <a:xfrm>
              <a:off x="3168" y="12432"/>
              <a:ext cx="1440" cy="960"/>
              <a:chOff x="5904" y="12264"/>
              <a:chExt cx="1440" cy="960"/>
            </a:xfrm>
          </p:grpSpPr>
          <p:sp>
            <p:nvSpPr>
              <p:cNvPr id="29720" name="Freeform 14"/>
              <p:cNvSpPr>
                <a:spLocks/>
              </p:cNvSpPr>
              <p:nvPr/>
            </p:nvSpPr>
            <p:spPr bwMode="auto">
              <a:xfrm>
                <a:off x="5904" y="12264"/>
                <a:ext cx="1440" cy="840"/>
              </a:xfrm>
              <a:custGeom>
                <a:avLst/>
                <a:gdLst>
                  <a:gd name="T0" fmla="*/ 0 w 1440"/>
                  <a:gd name="T1" fmla="*/ 120 h 840"/>
                  <a:gd name="T2" fmla="*/ 720 w 1440"/>
                  <a:gd name="T3" fmla="*/ 120 h 840"/>
                  <a:gd name="T4" fmla="*/ 1440 w 1440"/>
                  <a:gd name="T5" fmla="*/ 840 h 8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0" h="840">
                    <a:moveTo>
                      <a:pt x="0" y="120"/>
                    </a:moveTo>
                    <a:cubicBezTo>
                      <a:pt x="240" y="60"/>
                      <a:pt x="480" y="0"/>
                      <a:pt x="720" y="120"/>
                    </a:cubicBezTo>
                    <a:cubicBezTo>
                      <a:pt x="960" y="240"/>
                      <a:pt x="1200" y="540"/>
                      <a:pt x="1440" y="8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9721" name="Freeform 15"/>
              <p:cNvSpPr>
                <a:spLocks/>
              </p:cNvSpPr>
              <p:nvPr/>
            </p:nvSpPr>
            <p:spPr bwMode="auto">
              <a:xfrm rot="10800000">
                <a:off x="5904" y="12384"/>
                <a:ext cx="1440" cy="840"/>
              </a:xfrm>
              <a:custGeom>
                <a:avLst/>
                <a:gdLst>
                  <a:gd name="T0" fmla="*/ 0 w 1440"/>
                  <a:gd name="T1" fmla="*/ 120 h 840"/>
                  <a:gd name="T2" fmla="*/ 720 w 1440"/>
                  <a:gd name="T3" fmla="*/ 120 h 840"/>
                  <a:gd name="T4" fmla="*/ 1440 w 1440"/>
                  <a:gd name="T5" fmla="*/ 840 h 8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0" h="840">
                    <a:moveTo>
                      <a:pt x="0" y="120"/>
                    </a:moveTo>
                    <a:cubicBezTo>
                      <a:pt x="240" y="60"/>
                      <a:pt x="480" y="0"/>
                      <a:pt x="720" y="120"/>
                    </a:cubicBezTo>
                    <a:cubicBezTo>
                      <a:pt x="960" y="240"/>
                      <a:pt x="1200" y="540"/>
                      <a:pt x="1440" y="84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9716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3024" y="12384"/>
              <a:ext cx="6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i</a:t>
              </a:r>
            </a:p>
          </p:txBody>
        </p:sp>
        <p:sp>
          <p:nvSpPr>
            <p:cNvPr id="29717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4752" y="13248"/>
              <a:ext cx="6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f</a:t>
              </a:r>
            </a:p>
          </p:txBody>
        </p:sp>
        <p:sp>
          <p:nvSpPr>
            <p:cNvPr id="29718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4032" y="12096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b="1" kern="1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R1</a:t>
              </a:r>
            </a:p>
          </p:txBody>
        </p:sp>
        <p:sp>
          <p:nvSpPr>
            <p:cNvPr id="29719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3456" y="13281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b="1" kern="1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R2</a:t>
              </a:r>
            </a:p>
          </p:txBody>
        </p:sp>
      </p:grpSp>
      <p:graphicFrame>
        <p:nvGraphicFramePr>
          <p:cNvPr id="162836" name="Object 20"/>
          <p:cNvGraphicFramePr>
            <a:graphicFrameLocks noChangeAspect="1"/>
          </p:cNvGraphicFramePr>
          <p:nvPr/>
        </p:nvGraphicFramePr>
        <p:xfrm>
          <a:off x="5722938" y="1773238"/>
          <a:ext cx="10810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cuación" r:id="rId3" imgW="698500" imgH="457200" progId="Equation.3">
                  <p:embed/>
                </p:oleObj>
              </mc:Choice>
              <mc:Fallback>
                <p:oleObj name="Ecuación" r:id="rId3" imgW="6985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1773238"/>
                        <a:ext cx="10810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8" name="Object 22"/>
          <p:cNvGraphicFramePr>
            <a:graphicFrameLocks noChangeAspect="1"/>
          </p:cNvGraphicFramePr>
          <p:nvPr/>
        </p:nvGraphicFramePr>
        <p:xfrm>
          <a:off x="5221288" y="2492375"/>
          <a:ext cx="2519362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3" name="Ecuación" r:id="rId5" imgW="1497950" imgH="431613" progId="Equation.3">
                  <p:embed/>
                </p:oleObj>
              </mc:Choice>
              <mc:Fallback>
                <p:oleObj name="Ecuación" r:id="rId5" imgW="1497950" imgH="4316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492375"/>
                        <a:ext cx="2519362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40" name="Object 24"/>
          <p:cNvGraphicFramePr>
            <a:graphicFrameLocks noChangeAspect="1"/>
          </p:cNvGraphicFramePr>
          <p:nvPr/>
        </p:nvGraphicFramePr>
        <p:xfrm>
          <a:off x="5037138" y="3284538"/>
          <a:ext cx="33512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4" name="Ecuación" r:id="rId7" imgW="2095500" imgH="431800" progId="Equation.3">
                  <p:embed/>
                </p:oleObj>
              </mc:Choice>
              <mc:Fallback>
                <p:oleObj name="Ecuación" r:id="rId7" imgW="2095500" imgH="431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8" y="3284538"/>
                        <a:ext cx="335121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42" name="AutoShape 26"/>
          <p:cNvSpPr>
            <a:spLocks noChangeArrowheads="1"/>
          </p:cNvSpPr>
          <p:nvPr/>
        </p:nvSpPr>
        <p:spPr bwMode="auto">
          <a:xfrm>
            <a:off x="4500563" y="27813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162843" name="AutoShape 27"/>
          <p:cNvSpPr>
            <a:spLocks noChangeArrowheads="1"/>
          </p:cNvSpPr>
          <p:nvPr/>
        </p:nvSpPr>
        <p:spPr bwMode="auto">
          <a:xfrm>
            <a:off x="4284663" y="35004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612204" y="4005263"/>
            <a:ext cx="7704212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Por tanto, esa integral es la misma independientemente del camino recorrido; solo depende de los estados  inicial y final  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</a:t>
            </a:r>
            <a:r>
              <a:rPr lang="es-ES_tradnl" altLang="es-ES" sz="2000" dirty="0">
                <a:solidFill>
                  <a:srgbClr val="003399"/>
                </a:solidFill>
              </a:rPr>
              <a:t>   Es una Función de Estado, denominada  </a:t>
            </a:r>
            <a:r>
              <a:rPr lang="es-ES_tradnl" altLang="es-ES" sz="2000" dirty="0">
                <a:solidFill>
                  <a:srgbClr val="C00000"/>
                </a:solidFill>
              </a:rPr>
              <a:t>Entropía</a:t>
            </a:r>
            <a:r>
              <a:rPr lang="es-ES_tradnl" altLang="es-ES" sz="2000" dirty="0">
                <a:solidFill>
                  <a:srgbClr val="003399"/>
                </a:solidFill>
              </a:rPr>
              <a:t>,</a:t>
            </a:r>
            <a:r>
              <a:rPr lang="es-ES" altLang="es-ES" sz="2000" dirty="0">
                <a:solidFill>
                  <a:srgbClr val="003399"/>
                </a:solidFill>
              </a:rPr>
              <a:t> cuya definición constituye el </a:t>
            </a:r>
            <a:r>
              <a:rPr lang="es-ES" altLang="es-ES" sz="2000" u="sng" dirty="0">
                <a:solidFill>
                  <a:srgbClr val="003399"/>
                </a:solidFill>
              </a:rPr>
              <a:t>Tercer Principio de la Termodinámica</a:t>
            </a:r>
            <a:r>
              <a:rPr lang="es-ES" altLang="es-ES" sz="2000" dirty="0">
                <a:solidFill>
                  <a:srgbClr val="003399"/>
                </a:solidFill>
              </a:rPr>
              <a:t>:</a:t>
            </a:r>
            <a:endParaRPr lang="es-ES_tradnl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162845" name="Object 29"/>
          <p:cNvGraphicFramePr>
            <a:graphicFrameLocks noChangeAspect="1"/>
          </p:cNvGraphicFramePr>
          <p:nvPr/>
        </p:nvGraphicFramePr>
        <p:xfrm>
          <a:off x="5867400" y="5419725"/>
          <a:ext cx="14255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5" name="Ecuación" r:id="rId9" imgW="888614" imgH="431613" progId="Equation.3">
                  <p:embed/>
                </p:oleObj>
              </mc:Choice>
              <mc:Fallback>
                <p:oleObj name="Ecuación" r:id="rId9" imgW="888614" imgH="43161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419725"/>
                        <a:ext cx="1425575" cy="6731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9E1D5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47" name="Object 31"/>
          <p:cNvGraphicFramePr>
            <a:graphicFrameLocks noChangeAspect="1"/>
          </p:cNvGraphicFramePr>
          <p:nvPr/>
        </p:nvGraphicFramePr>
        <p:xfrm>
          <a:off x="2916238" y="5427663"/>
          <a:ext cx="1008062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6" name="Ecuación" r:id="rId11" imgW="634725" imgH="431613" progId="Equation.3">
                  <p:embed/>
                </p:oleObj>
              </mc:Choice>
              <mc:Fallback>
                <p:oleObj name="Ecuación" r:id="rId11" imgW="634725" imgH="431613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427663"/>
                        <a:ext cx="1008062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2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  <p:bldP spid="162842" grpId="0" animBg="1"/>
      <p:bldP spid="162843" grpId="0" animBg="1"/>
      <p:bldP spid="16284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10400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5 – Teorema de </a:t>
            </a:r>
            <a:r>
              <a:rPr lang="es-ES_tradnl" altLang="es-ES" dirty="0" err="1" smtClean="0">
                <a:solidFill>
                  <a:srgbClr val="008000"/>
                </a:solidFill>
              </a:rPr>
              <a:t>Clausius</a:t>
            </a:r>
            <a:r>
              <a:rPr lang="es-ES_tradnl" altLang="es-ES" dirty="0" smtClean="0">
                <a:solidFill>
                  <a:srgbClr val="008000"/>
                </a:solidFill>
              </a:rPr>
              <a:t>. Entropía</a:t>
            </a:r>
            <a:endParaRPr lang="es-ES" altLang="es-ES" dirty="0" smtClean="0">
              <a:solidFill>
                <a:srgbClr val="008000"/>
              </a:solidFill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74788"/>
            <a:ext cx="7772400" cy="3373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s-ES_tradnl" altLang="es-ES" dirty="0" smtClean="0">
                <a:sym typeface="Symbol" panose="05050102010706020507" pitchFamily="18" charset="2"/>
              </a:rPr>
              <a:t> En un ciclo:	  S = 0      S = Cte.</a:t>
            </a:r>
          </a:p>
          <a:p>
            <a:r>
              <a:rPr lang="es-ES_tradnl" altLang="es-ES" dirty="0" smtClean="0">
                <a:sym typeface="Symbol" panose="05050102010706020507" pitchFamily="18" charset="2"/>
              </a:rPr>
              <a:t> Si   Q &gt; 0   (absorbido)       S &gt; 0</a:t>
            </a:r>
          </a:p>
          <a:p>
            <a:r>
              <a:rPr lang="es-ES_tradnl" altLang="es-ES" dirty="0" smtClean="0">
                <a:sym typeface="Symbol" panose="05050102010706020507" pitchFamily="18" charset="2"/>
              </a:rPr>
              <a:t> Si   Q &lt; 0   (cedido)            S &lt; 0</a:t>
            </a:r>
          </a:p>
          <a:p>
            <a:r>
              <a:rPr lang="es-ES_tradnl" altLang="es-ES" dirty="0" smtClean="0">
                <a:sym typeface="Symbol" panose="05050102010706020507" pitchFamily="18" charset="2"/>
              </a:rPr>
              <a:t> En Proceso Rev. y Adiabático (Q=0)      </a:t>
            </a:r>
            <a:r>
              <a:rPr lang="es-ES_tradnl" altLang="es-ES" dirty="0" err="1" smtClean="0">
                <a:sym typeface="Symbol" panose="05050102010706020507" pitchFamily="18" charset="2"/>
              </a:rPr>
              <a:t>dS</a:t>
            </a:r>
            <a:r>
              <a:rPr lang="es-ES_tradnl" altLang="es-ES" dirty="0" smtClean="0">
                <a:sym typeface="Symbol" panose="05050102010706020507" pitchFamily="18" charset="2"/>
              </a:rPr>
              <a:t> = 0      S = Cte.</a:t>
            </a:r>
          </a:p>
          <a:p>
            <a:pPr>
              <a:buFont typeface="Monotype Sorts" pitchFamily="2" charset="2"/>
              <a:buNone/>
            </a:pPr>
            <a:r>
              <a:rPr lang="es-ES_tradnl" altLang="es-ES" dirty="0" smtClean="0">
                <a:sym typeface="Symbol" panose="05050102010706020507" pitchFamily="18" charset="2"/>
              </a:rPr>
              <a:t>          					          Proceso </a:t>
            </a:r>
            <a:r>
              <a:rPr lang="es-ES_tradnl" altLang="es-ES" dirty="0" err="1" smtClean="0">
                <a:sym typeface="Symbol" panose="05050102010706020507" pitchFamily="18" charset="2"/>
              </a:rPr>
              <a:t>Isoentrópico</a:t>
            </a:r>
            <a:endParaRPr lang="es-ES_tradnl" altLang="es-ES" dirty="0" smtClean="0">
              <a:sym typeface="Symbol" panose="05050102010706020507" pitchFamily="18" charset="2"/>
            </a:endParaRPr>
          </a:p>
          <a:p>
            <a:endParaRPr lang="es-ES_tradnl" altLang="es-ES" sz="10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Usando la Entropía, el Primer Principio quedaría:       </a:t>
            </a:r>
            <a:r>
              <a:rPr lang="es-ES_tradnl" altLang="es-ES" dirty="0" smtClean="0">
                <a:sym typeface="Symbol" panose="05050102010706020507" pitchFamily="18" charset="2"/>
              </a:rPr>
              <a:t></a:t>
            </a:r>
            <a:r>
              <a:rPr lang="fr-FR" altLang="es-ES" dirty="0" smtClean="0">
                <a:sym typeface="Symbol" panose="05050102010706020507" pitchFamily="18" charset="2"/>
              </a:rPr>
              <a:t>Q = T dS </a:t>
            </a:r>
            <a:endParaRPr lang="es-ES" altLang="es-ES" dirty="0" smtClean="0">
              <a:sym typeface="Symbol" panose="05050102010706020507" pitchFamily="18" charset="2"/>
            </a:endParaRPr>
          </a:p>
        </p:txBody>
      </p:sp>
      <p:sp>
        <p:nvSpPr>
          <p:cNvPr id="30724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3072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2" y="6356350"/>
            <a:ext cx="57556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56DA4DE-0C4A-46D7-ADBA-2F36E7A2F7C3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15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graphicFrame>
        <p:nvGraphicFramePr>
          <p:cNvPr id="163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68407"/>
              </p:ext>
            </p:extLst>
          </p:nvPr>
        </p:nvGraphicFramePr>
        <p:xfrm>
          <a:off x="2411413" y="4365104"/>
          <a:ext cx="15462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cuación" r:id="rId4" imgW="1104900" imgH="203200" progId="Equation.3">
                  <p:embed/>
                </p:oleObj>
              </mc:Choice>
              <mc:Fallback>
                <p:oleObj name="Ecuación" r:id="rId4" imgW="11049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365104"/>
                        <a:ext cx="1546225" cy="301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4283075" y="4293096"/>
            <a:ext cx="403383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 dirty="0" err="1">
                <a:solidFill>
                  <a:srgbClr val="C00000"/>
                </a:solidFill>
                <a:sym typeface="Symbol" panose="05050102010706020507" pitchFamily="18" charset="2"/>
              </a:rPr>
              <a:t>Ec</a:t>
            </a:r>
            <a:r>
              <a:rPr lang="es-ES_tradnl" altLang="es-ES" sz="2000" dirty="0">
                <a:solidFill>
                  <a:srgbClr val="C00000"/>
                </a:solidFill>
                <a:sym typeface="Symbol" panose="05050102010706020507" pitchFamily="18" charset="2"/>
              </a:rPr>
              <a:t>. General de la Termodinámica</a:t>
            </a:r>
            <a:endParaRPr lang="es-ES_tradnl" altLang="es-E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 autoUpdateAnimBg="0"/>
      <p:bldP spid="16384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10400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6 – </a:t>
            </a:r>
            <a:r>
              <a:rPr lang="es-ES" altLang="es-ES" dirty="0" smtClean="0">
                <a:solidFill>
                  <a:srgbClr val="008000"/>
                </a:solidFill>
              </a:rPr>
              <a:t>Consideraciones sobre la Entropía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74788"/>
            <a:ext cx="7685856" cy="24582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La Entropía es 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cero en procesos Reversible y positiva en Irreversibles.</a:t>
            </a:r>
          </a:p>
          <a:p>
            <a:pPr marL="0" indent="0">
              <a:buNone/>
            </a:pPr>
            <a:endParaRPr lang="es-ES_tradnl" altLang="es-ES" dirty="0">
              <a:solidFill>
                <a:srgbClr val="003399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La Entropía es positiva en sistemas más desordenados.</a:t>
            </a:r>
            <a:endParaRPr lang="es-ES_tradnl" altLang="es-ES" dirty="0" smtClean="0">
              <a:solidFill>
                <a:srgbClr val="003399"/>
              </a:solidFill>
              <a:sym typeface="Symbol" panose="05050102010706020507" pitchFamily="18" charset="2"/>
            </a:endParaRPr>
          </a:p>
        </p:txBody>
      </p:sp>
      <p:sp>
        <p:nvSpPr>
          <p:cNvPr id="3891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3891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356350"/>
            <a:ext cx="66288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E6BE81E-0423-434F-B580-E259321CF611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16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pic>
        <p:nvPicPr>
          <p:cNvPr id="21512" name="Picture 8" descr="https://encrypted-tbn0.gstatic.com/images?q=tbn:ANd9GcRJBfK4wtt_7ntoXrUHF4H7I5Sn2WChxpDLUKQJTenuB8a8abH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36" y="3452597"/>
            <a:ext cx="2743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 descr="https://encrypted-tbn1.gstatic.com/images?q=tbn:ANd9GcRFb5XYKhpm43hHQOmloL0R3iKHRhPvoHA-HQ5BPVWuZnvFPCXP1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28" y="3467930"/>
            <a:ext cx="26574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476250"/>
            <a:ext cx="7772400" cy="990600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1- Limitaciones del P. Principio </a:t>
            </a:r>
            <a:endParaRPr lang="es-ES" altLang="es-ES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67544" y="1484313"/>
            <a:ext cx="8388423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Esta Ley solo indica qué procesos son energéticamente posibles. (Cumplen o no el Primer Principio)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Sin embargo, hay procesos permitidos que nunca se dan: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El calor nunca pasa, espontáneamente, de un Foco Frío a uno Caliente.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La Energía útil (trabajo) se pierde en rozamientos en forma de Calor.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altLang="es-ES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 ¿Por qué no se da el proceso inverso?. </a:t>
            </a: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 Ej.: Péndulo en un medio viscoso.</a:t>
            </a:r>
          </a:p>
        </p:txBody>
      </p:sp>
      <p:sp>
        <p:nvSpPr>
          <p:cNvPr id="8196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8197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6356350"/>
            <a:ext cx="5040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6346A42-FF61-4E9F-9C95-20F275BC1B4B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s-ES" sz="1400" smtClean="0">
              <a:solidFill>
                <a:schemeClr val="bg2"/>
              </a:solidFill>
            </a:endParaRPr>
          </a:p>
        </p:txBody>
      </p:sp>
      <p:pic>
        <p:nvPicPr>
          <p:cNvPr id="145457" name="Picture 49" descr="F19-02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41713"/>
            <a:ext cx="2347912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476250"/>
            <a:ext cx="7772400" cy="990600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1- Limitaciones del P. Principio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755577" y="1484313"/>
            <a:ext cx="7920112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Si analizamos más detenidamente los procesos de transformación de Calor en Trabajo y viceversa, podemos ver que:</a:t>
            </a:r>
          </a:p>
        </p:txBody>
      </p:sp>
      <p:sp>
        <p:nvSpPr>
          <p:cNvPr id="10244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10245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356350"/>
            <a:ext cx="5040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D6B3D5E-BB2B-41FC-A845-9ED0FFCBD56B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3</a:t>
            </a:fld>
            <a:endParaRPr lang="en-US" altLang="es-ES" sz="1400" smtClean="0">
              <a:solidFill>
                <a:schemeClr val="bg2"/>
              </a:solidFill>
            </a:endParaRPr>
          </a:p>
        </p:txBody>
      </p:sp>
      <p:graphicFrame>
        <p:nvGraphicFramePr>
          <p:cNvPr id="147536" name="Group 80"/>
          <p:cNvGraphicFramePr>
            <a:graphicFrameLocks noGrp="1"/>
          </p:cNvGraphicFramePr>
          <p:nvPr/>
        </p:nvGraphicFramePr>
        <p:xfrm>
          <a:off x="2700338" y="3933825"/>
          <a:ext cx="4176712" cy="1828800"/>
        </p:xfrm>
        <a:graphic>
          <a:graphicData uri="http://schemas.openxmlformats.org/drawingml/2006/table">
            <a:tbl>
              <a:tblPr/>
              <a:tblGrid>
                <a:gridCol w="115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38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endParaRPr kumimoji="1" lang="es-ES" alt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endParaRPr kumimoji="1" lang="es-ES" alt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Q →  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Proceso Abierto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Proceso Cerrado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4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100 %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Cambia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Finito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0B3808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&lt;  100 %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Sin Cambios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ES" alt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8" charset="0"/>
                        </a:rPr>
                        <a:t>Indefinido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7529" name="Text Box 73" descr="Papel periódico"/>
          <p:cNvSpPr txBox="1">
            <a:spLocks noChangeArrowheads="1"/>
          </p:cNvSpPr>
          <p:nvPr/>
        </p:nvSpPr>
        <p:spPr bwMode="auto">
          <a:xfrm>
            <a:off x="2987675" y="2492375"/>
            <a:ext cx="3600450" cy="10795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ES" sz="2000" b="1">
                <a:solidFill>
                  <a:srgbClr val="CC6600"/>
                </a:solidFill>
              </a:rPr>
              <a:t>		100 %</a:t>
            </a:r>
          </a:p>
          <a:p>
            <a:r>
              <a:rPr lang="es-ES" altLang="es-ES" sz="2000" b="1">
                <a:solidFill>
                  <a:srgbClr val="CC6600"/>
                </a:solidFill>
              </a:rPr>
              <a:t>W </a:t>
            </a:r>
            <a:r>
              <a:rPr lang="es-ES" altLang="es-ES" sz="2000" b="1">
                <a:solidFill>
                  <a:srgbClr val="CC6600"/>
                </a:solidFill>
                <a:cs typeface="Times New Roman" panose="02020603050405020304" pitchFamily="18" charset="0"/>
              </a:rPr>
              <a:t>→  Q		</a:t>
            </a:r>
            <a:r>
              <a:rPr lang="es-ES" altLang="es-ES" sz="2000" b="1">
                <a:solidFill>
                  <a:srgbClr val="CC6600"/>
                </a:solidFill>
              </a:rPr>
              <a:t>Sin Cambios</a:t>
            </a:r>
          </a:p>
          <a:p>
            <a:r>
              <a:rPr lang="es-ES" altLang="es-ES" sz="2000" b="1">
                <a:solidFill>
                  <a:srgbClr val="CC6600"/>
                </a:solidFill>
              </a:rPr>
              <a:t>		Indefinido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5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476250"/>
            <a:ext cx="7772400" cy="990600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2- Segundo Principio 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919163" y="1484313"/>
            <a:ext cx="7756525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Buscamos Máquinas Térmicas con buen rendimiento:</a:t>
            </a:r>
            <a:r>
              <a:rPr lang="es-ES" altLang="es-ES" dirty="0" smtClean="0">
                <a:solidFill>
                  <a:srgbClr val="003399"/>
                </a:solidFill>
              </a:rPr>
              <a:t> </a:t>
            </a:r>
            <a:endParaRPr lang="es-ES_tradnl" altLang="es-ES" dirty="0" smtClean="0">
              <a:solidFill>
                <a:srgbClr val="003399"/>
              </a:solidFill>
            </a:endParaRPr>
          </a:p>
        </p:txBody>
      </p:sp>
      <p:sp>
        <p:nvSpPr>
          <p:cNvPr id="12292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12293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356350"/>
            <a:ext cx="5040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86C4D632-D059-417F-9299-BBBD3EBE7618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4</a:t>
            </a:fld>
            <a:endParaRPr lang="en-US" altLang="es-ES" sz="1400" smtClean="0">
              <a:solidFill>
                <a:schemeClr val="bg2"/>
              </a:solidFill>
            </a:endParaRPr>
          </a:p>
        </p:txBody>
      </p:sp>
      <p:sp>
        <p:nvSpPr>
          <p:cNvPr id="23670" name="Text Box 118"/>
          <p:cNvSpPr txBox="1">
            <a:spLocks noChangeArrowheads="1"/>
          </p:cNvSpPr>
          <p:nvPr/>
        </p:nvSpPr>
        <p:spPr bwMode="auto">
          <a:xfrm>
            <a:off x="1951038" y="45085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2000" dirty="0">
                <a:solidFill>
                  <a:srgbClr val="C00000"/>
                </a:solidFill>
              </a:rPr>
              <a:t>Rendimiento</a:t>
            </a:r>
            <a:endParaRPr lang="es-ES" altLang="es-ES" dirty="0">
              <a:solidFill>
                <a:srgbClr val="C00000"/>
              </a:solidFill>
            </a:endParaRPr>
          </a:p>
        </p:txBody>
      </p:sp>
      <p:pic>
        <p:nvPicPr>
          <p:cNvPr id="23705" name="Picture 153" descr="F20-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133600"/>
            <a:ext cx="33115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707" name="Object 155"/>
          <p:cNvGraphicFramePr>
            <a:graphicFrameLocks noChangeAspect="1"/>
          </p:cNvGraphicFramePr>
          <p:nvPr/>
        </p:nvGraphicFramePr>
        <p:xfrm>
          <a:off x="1547813" y="5040313"/>
          <a:ext cx="28162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cuación" r:id="rId5" imgW="1688367" imgH="431613" progId="Equation.3">
                  <p:embed/>
                </p:oleObj>
              </mc:Choice>
              <mc:Fallback>
                <p:oleObj name="Ecuación" r:id="rId5" imgW="1688367" imgH="431613" progId="Equation.3">
                  <p:embed/>
                  <p:pic>
                    <p:nvPicPr>
                      <p:cNvPr id="0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040313"/>
                        <a:ext cx="2816225" cy="76517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7DD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709" name="Group 157"/>
          <p:cNvGrpSpPr>
            <a:grpSpLocks/>
          </p:cNvGrpSpPr>
          <p:nvPr/>
        </p:nvGrpSpPr>
        <p:grpSpPr bwMode="auto">
          <a:xfrm>
            <a:off x="5437188" y="2422525"/>
            <a:ext cx="2519362" cy="2735263"/>
            <a:chOff x="2301" y="12539"/>
            <a:chExt cx="2955" cy="3246"/>
          </a:xfrm>
        </p:grpSpPr>
        <p:sp>
          <p:nvSpPr>
            <p:cNvPr id="12298" name="Freeform 158"/>
            <p:cNvSpPr>
              <a:spLocks/>
            </p:cNvSpPr>
            <p:nvPr/>
          </p:nvSpPr>
          <p:spPr bwMode="auto">
            <a:xfrm>
              <a:off x="2301" y="12602"/>
              <a:ext cx="2448" cy="288"/>
            </a:xfrm>
            <a:custGeom>
              <a:avLst/>
              <a:gdLst>
                <a:gd name="T0" fmla="*/ 0 w 2448"/>
                <a:gd name="T1" fmla="*/ 0 h 288"/>
                <a:gd name="T2" fmla="*/ 288 w 2448"/>
                <a:gd name="T3" fmla="*/ 288 h 288"/>
                <a:gd name="T4" fmla="*/ 2160 w 2448"/>
                <a:gd name="T5" fmla="*/ 288 h 288"/>
                <a:gd name="T6" fmla="*/ 2448 w 244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48" h="288">
                  <a:moveTo>
                    <a:pt x="0" y="0"/>
                  </a:moveTo>
                  <a:lnTo>
                    <a:pt x="288" y="288"/>
                  </a:lnTo>
                  <a:lnTo>
                    <a:pt x="2160" y="288"/>
                  </a:lnTo>
                  <a:lnTo>
                    <a:pt x="2448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299" name="Freeform 159"/>
            <p:cNvSpPr>
              <a:spLocks/>
            </p:cNvSpPr>
            <p:nvPr/>
          </p:nvSpPr>
          <p:spPr bwMode="auto">
            <a:xfrm rot="10800000">
              <a:off x="2301" y="15353"/>
              <a:ext cx="2448" cy="288"/>
            </a:xfrm>
            <a:custGeom>
              <a:avLst/>
              <a:gdLst>
                <a:gd name="T0" fmla="*/ 0 w 2448"/>
                <a:gd name="T1" fmla="*/ 0 h 288"/>
                <a:gd name="T2" fmla="*/ 288 w 2448"/>
                <a:gd name="T3" fmla="*/ 288 h 288"/>
                <a:gd name="T4" fmla="*/ 2160 w 2448"/>
                <a:gd name="T5" fmla="*/ 288 h 288"/>
                <a:gd name="T6" fmla="*/ 2448 w 244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48" h="288">
                  <a:moveTo>
                    <a:pt x="0" y="0"/>
                  </a:moveTo>
                  <a:lnTo>
                    <a:pt x="288" y="288"/>
                  </a:lnTo>
                  <a:lnTo>
                    <a:pt x="2160" y="288"/>
                  </a:lnTo>
                  <a:lnTo>
                    <a:pt x="2448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300" name="Oval 160"/>
            <p:cNvSpPr>
              <a:spLocks noChangeArrowheads="1"/>
            </p:cNvSpPr>
            <p:nvPr/>
          </p:nvSpPr>
          <p:spPr bwMode="auto">
            <a:xfrm>
              <a:off x="3101" y="13684"/>
              <a:ext cx="864" cy="86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8080"/>
                </a:gs>
              </a:gsLst>
              <a:lin ang="54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2301" name="WordArt 161"/>
            <p:cNvSpPr>
              <a:spLocks noChangeArrowheads="1" noChangeShapeType="1" noTextEdit="1"/>
            </p:cNvSpPr>
            <p:nvPr/>
          </p:nvSpPr>
          <p:spPr bwMode="auto">
            <a:xfrm>
              <a:off x="2733" y="12539"/>
              <a:ext cx="166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gradFill rotWithShape="1">
                    <a:gsLst>
                      <a:gs pos="0">
                        <a:srgbClr val="FF6600"/>
                      </a:gs>
                      <a:gs pos="100000">
                        <a:srgbClr val="993300"/>
                      </a:gs>
                    </a:gsLst>
                    <a:lin ang="5400000" scaled="1"/>
                  </a:gradFill>
                  <a:latin typeface="Arial Black" panose="020B0A04020102020204" pitchFamily="34" charset="0"/>
                </a:rPr>
                <a:t>Foco Caliente T1</a:t>
              </a:r>
            </a:p>
          </p:txBody>
        </p:sp>
        <p:sp>
          <p:nvSpPr>
            <p:cNvPr id="12302" name="WordArt 162"/>
            <p:cNvSpPr>
              <a:spLocks noChangeArrowheads="1" noChangeShapeType="1" noTextEdit="1"/>
            </p:cNvSpPr>
            <p:nvPr/>
          </p:nvSpPr>
          <p:spPr bwMode="auto">
            <a:xfrm>
              <a:off x="2733" y="15497"/>
              <a:ext cx="1521" cy="28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gradFill rotWithShape="1">
                    <a:gsLst>
                      <a:gs pos="0">
                        <a:srgbClr val="FF6600"/>
                      </a:gs>
                      <a:gs pos="100000">
                        <a:srgbClr val="993300"/>
                      </a:gs>
                    </a:gsLst>
                    <a:lin ang="5400000" scaled="1"/>
                  </a:gradFill>
                  <a:latin typeface="Arial Black" panose="020B0A04020102020204" pitchFamily="34" charset="0"/>
                </a:rPr>
                <a:t>Foco Frío T2</a:t>
              </a:r>
            </a:p>
          </p:txBody>
        </p:sp>
        <p:sp>
          <p:nvSpPr>
            <p:cNvPr id="12303" name="AutoShape 163"/>
            <p:cNvSpPr>
              <a:spLocks noChangeArrowheads="1"/>
            </p:cNvSpPr>
            <p:nvPr/>
          </p:nvSpPr>
          <p:spPr bwMode="auto">
            <a:xfrm>
              <a:off x="4032" y="14000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2304" name="AutoShape 164"/>
            <p:cNvSpPr>
              <a:spLocks noChangeArrowheads="1"/>
            </p:cNvSpPr>
            <p:nvPr/>
          </p:nvSpPr>
          <p:spPr bwMode="auto">
            <a:xfrm rot="5400000">
              <a:off x="3176" y="13160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2305" name="AutoShape 165"/>
            <p:cNvSpPr>
              <a:spLocks noChangeArrowheads="1"/>
            </p:cNvSpPr>
            <p:nvPr/>
          </p:nvSpPr>
          <p:spPr bwMode="auto">
            <a:xfrm rot="5400000">
              <a:off x="3176" y="14808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2306" name="WordArt 166"/>
            <p:cNvSpPr>
              <a:spLocks noChangeArrowheads="1" noChangeShapeType="1" noTextEdit="1"/>
            </p:cNvSpPr>
            <p:nvPr/>
          </p:nvSpPr>
          <p:spPr bwMode="auto">
            <a:xfrm>
              <a:off x="3744" y="13104"/>
              <a:ext cx="705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Q1  (+)</a:t>
              </a:r>
            </a:p>
          </p:txBody>
        </p:sp>
        <p:sp>
          <p:nvSpPr>
            <p:cNvPr id="12307" name="WordArt 167"/>
            <p:cNvSpPr>
              <a:spLocks noChangeArrowheads="1" noChangeShapeType="1" noTextEdit="1"/>
            </p:cNvSpPr>
            <p:nvPr/>
          </p:nvSpPr>
          <p:spPr bwMode="auto">
            <a:xfrm>
              <a:off x="3744" y="14688"/>
              <a:ext cx="705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Q2  (-)</a:t>
              </a:r>
            </a:p>
          </p:txBody>
        </p:sp>
        <p:sp>
          <p:nvSpPr>
            <p:cNvPr id="12308" name="WordArt 168"/>
            <p:cNvSpPr>
              <a:spLocks noChangeArrowheads="1" noChangeShapeType="1" noTextEdit="1"/>
            </p:cNvSpPr>
            <p:nvPr/>
          </p:nvSpPr>
          <p:spPr bwMode="auto">
            <a:xfrm>
              <a:off x="4176" y="13680"/>
              <a:ext cx="108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W = Q1 +Q2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36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772400" cy="923925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2- Segundo Principio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1560" y="1340768"/>
            <a:ext cx="7834064" cy="26485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Ahora se busca la mejor Máquina térmica en iguales condiciones.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Maximizar  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dirty="0" smtClean="0">
                <a:solidFill>
                  <a:srgbClr val="003399"/>
                </a:solidFill>
              </a:rPr>
              <a:t>, hay que minimizar  Q</a:t>
            </a:r>
            <a:r>
              <a:rPr lang="es-ES_tradnl" altLang="es-ES" baseline="-25000" dirty="0" smtClean="0">
                <a:solidFill>
                  <a:srgbClr val="003399"/>
                </a:solidFill>
              </a:rPr>
              <a:t>2</a:t>
            </a:r>
            <a:r>
              <a:rPr lang="es-ES_tradnl" altLang="es-ES" dirty="0" smtClean="0">
                <a:solidFill>
                  <a:srgbClr val="003399"/>
                </a:solidFill>
              </a:rPr>
              <a:t>  (rozamientos, radiaciones, etc.).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Enunciado del Segundo Principio de </a:t>
            </a:r>
            <a:r>
              <a:rPr lang="es-ES_tradnl" altLang="es-ES" dirty="0" smtClean="0">
                <a:solidFill>
                  <a:srgbClr val="C00000"/>
                </a:solidFill>
              </a:rPr>
              <a:t>Kelvin-Planck</a:t>
            </a:r>
            <a:r>
              <a:rPr lang="es-ES_tradnl" altLang="es-ES" dirty="0" smtClean="0">
                <a:solidFill>
                  <a:srgbClr val="003399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"Es imposible que una máquina térmica cíclica realice trabajo sacando el calor equivalente de un solo foco (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dirty="0" smtClean="0">
                <a:solidFill>
                  <a:srgbClr val="003399"/>
                </a:solidFill>
              </a:rPr>
              <a:t> = 100 %)" </a:t>
            </a:r>
            <a:endParaRPr lang="es-ES" altLang="es-ES" dirty="0" smtClean="0">
              <a:solidFill>
                <a:srgbClr val="003399"/>
              </a:solidFill>
            </a:endParaRPr>
          </a:p>
        </p:txBody>
      </p:sp>
      <p:sp>
        <p:nvSpPr>
          <p:cNvPr id="1434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1434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445624" y="6356350"/>
            <a:ext cx="4468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EE188B6-F5C2-4F5D-95F3-5B097A4E4924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5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grpSp>
        <p:nvGrpSpPr>
          <p:cNvPr id="27760" name="Group 112"/>
          <p:cNvGrpSpPr>
            <a:grpSpLocks/>
          </p:cNvGrpSpPr>
          <p:nvPr/>
        </p:nvGrpSpPr>
        <p:grpSpPr bwMode="auto">
          <a:xfrm>
            <a:off x="1763713" y="3716338"/>
            <a:ext cx="2006600" cy="1500187"/>
            <a:chOff x="2448" y="5064"/>
            <a:chExt cx="2592" cy="2136"/>
          </a:xfrm>
        </p:grpSpPr>
        <p:sp>
          <p:nvSpPr>
            <p:cNvPr id="14345" name="Freeform 113"/>
            <p:cNvSpPr>
              <a:spLocks/>
            </p:cNvSpPr>
            <p:nvPr/>
          </p:nvSpPr>
          <p:spPr bwMode="auto">
            <a:xfrm>
              <a:off x="2752" y="5135"/>
              <a:ext cx="1872" cy="369"/>
            </a:xfrm>
            <a:custGeom>
              <a:avLst/>
              <a:gdLst>
                <a:gd name="T0" fmla="*/ 0 w 2448"/>
                <a:gd name="T1" fmla="*/ 0 h 288"/>
                <a:gd name="T2" fmla="*/ 98 w 2448"/>
                <a:gd name="T3" fmla="*/ 776 h 288"/>
                <a:gd name="T4" fmla="*/ 739 w 2448"/>
                <a:gd name="T5" fmla="*/ 776 h 288"/>
                <a:gd name="T6" fmla="*/ 837 w 244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48" h="288">
                  <a:moveTo>
                    <a:pt x="0" y="0"/>
                  </a:moveTo>
                  <a:lnTo>
                    <a:pt x="288" y="288"/>
                  </a:lnTo>
                  <a:lnTo>
                    <a:pt x="2160" y="288"/>
                  </a:lnTo>
                  <a:lnTo>
                    <a:pt x="2448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46" name="Oval 114"/>
            <p:cNvSpPr>
              <a:spLocks noChangeArrowheads="1"/>
            </p:cNvSpPr>
            <p:nvPr/>
          </p:nvSpPr>
          <p:spPr bwMode="auto">
            <a:xfrm>
              <a:off x="3248" y="6329"/>
              <a:ext cx="864" cy="86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8080"/>
                </a:gs>
              </a:gsLst>
              <a:lin ang="54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4347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3552" y="5184"/>
              <a:ext cx="288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gradFill rotWithShape="1">
                    <a:gsLst>
                      <a:gs pos="0">
                        <a:srgbClr val="FF6600"/>
                      </a:gs>
                      <a:gs pos="100000">
                        <a:srgbClr val="993300"/>
                      </a:gs>
                    </a:gsLst>
                    <a:lin ang="5400000" scaled="1"/>
                  </a:gradFill>
                  <a:latin typeface="Arial Black" panose="020B0A04020102020204" pitchFamily="34" charset="0"/>
                </a:rPr>
                <a:t>T</a:t>
              </a:r>
            </a:p>
          </p:txBody>
        </p:sp>
        <p:sp>
          <p:nvSpPr>
            <p:cNvPr id="14348" name="AutoShape 116"/>
            <p:cNvSpPr>
              <a:spLocks noChangeArrowheads="1"/>
            </p:cNvSpPr>
            <p:nvPr/>
          </p:nvSpPr>
          <p:spPr bwMode="auto">
            <a:xfrm>
              <a:off x="4179" y="6645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4349" name="AutoShape 117"/>
            <p:cNvSpPr>
              <a:spLocks noChangeArrowheads="1"/>
            </p:cNvSpPr>
            <p:nvPr/>
          </p:nvSpPr>
          <p:spPr bwMode="auto">
            <a:xfrm rot="5400000">
              <a:off x="3323" y="5805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14350" name="WordArt 118"/>
            <p:cNvSpPr>
              <a:spLocks noChangeArrowheads="1" noChangeShapeType="1" noTextEdit="1"/>
            </p:cNvSpPr>
            <p:nvPr/>
          </p:nvSpPr>
          <p:spPr bwMode="auto">
            <a:xfrm>
              <a:off x="3891" y="5749"/>
              <a:ext cx="705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Q1  (+)</a:t>
              </a:r>
            </a:p>
          </p:txBody>
        </p:sp>
        <p:sp>
          <p:nvSpPr>
            <p:cNvPr id="14351" name="WordArt 119"/>
            <p:cNvSpPr>
              <a:spLocks noChangeArrowheads="1" noChangeShapeType="1" noTextEdit="1"/>
            </p:cNvSpPr>
            <p:nvPr/>
          </p:nvSpPr>
          <p:spPr bwMode="auto">
            <a:xfrm>
              <a:off x="4323" y="6336"/>
              <a:ext cx="717" cy="24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W = Q1 </a:t>
              </a:r>
            </a:p>
          </p:txBody>
        </p:sp>
        <p:sp>
          <p:nvSpPr>
            <p:cNvPr id="14352" name="Line 120"/>
            <p:cNvSpPr>
              <a:spLocks noChangeShapeType="1"/>
            </p:cNvSpPr>
            <p:nvPr/>
          </p:nvSpPr>
          <p:spPr bwMode="auto">
            <a:xfrm>
              <a:off x="2448" y="5184"/>
              <a:ext cx="2592" cy="18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53" name="Line 121"/>
            <p:cNvSpPr>
              <a:spLocks noChangeShapeType="1"/>
            </p:cNvSpPr>
            <p:nvPr/>
          </p:nvSpPr>
          <p:spPr bwMode="auto">
            <a:xfrm rot="-5400000">
              <a:off x="2616" y="4896"/>
              <a:ext cx="2136" cy="24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7770" name="Text Box 122"/>
          <p:cNvSpPr txBox="1">
            <a:spLocks noChangeArrowheads="1"/>
          </p:cNvSpPr>
          <p:nvPr/>
        </p:nvSpPr>
        <p:spPr bwMode="auto">
          <a:xfrm>
            <a:off x="4284663" y="3933825"/>
            <a:ext cx="41751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ES" sz="2000" dirty="0">
                <a:solidFill>
                  <a:srgbClr val="C00000"/>
                </a:solidFill>
              </a:rPr>
              <a:t>Máquina de Planck </a:t>
            </a:r>
          </a:p>
          <a:p>
            <a:pPr>
              <a:spcBef>
                <a:spcPct val="50000"/>
              </a:spcBef>
            </a:pPr>
            <a:r>
              <a:rPr lang="es-ES" altLang="es-ES" sz="2000" dirty="0">
                <a:solidFill>
                  <a:srgbClr val="C00000"/>
                </a:solidFill>
              </a:rPr>
              <a:t>Móvil perpetuo de segunda especie</a:t>
            </a:r>
            <a:endParaRPr lang="es-ES" altLang="es-ES" dirty="0">
              <a:solidFill>
                <a:srgbClr val="C00000"/>
              </a:solidFill>
            </a:endParaRPr>
          </a:p>
        </p:txBody>
      </p:sp>
      <p:sp>
        <p:nvSpPr>
          <p:cNvPr id="27771" name="Rectangle 123"/>
          <p:cNvSpPr>
            <a:spLocks noChangeArrowheads="1"/>
          </p:cNvSpPr>
          <p:nvPr/>
        </p:nvSpPr>
        <p:spPr bwMode="auto">
          <a:xfrm>
            <a:off x="971550" y="5445125"/>
            <a:ext cx="76327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03399"/>
                </a:solidFill>
              </a:rPr>
              <a:t>"No existe el móvil perpetuo de 2ª especie (siempre 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</a:t>
            </a:r>
            <a:r>
              <a:rPr lang="es-ES_tradnl" altLang="es-ES" sz="2000" dirty="0">
                <a:solidFill>
                  <a:srgbClr val="003399"/>
                </a:solidFill>
              </a:rPr>
              <a:t> &lt; 100 %)".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770" grpId="0" autoUpdateAnimBg="0"/>
      <p:bldP spid="277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162800" cy="1143000"/>
          </a:xfrm>
          <a:noFill/>
        </p:spPr>
        <p:txBody>
          <a:bodyPr lIns="92075" tIns="46038" rIns="92075" bIns="46038"/>
          <a:lstStyle/>
          <a:p>
            <a:r>
              <a:rPr lang="es-ES" altLang="es-ES" smtClean="0">
                <a:solidFill>
                  <a:srgbClr val="008000"/>
                </a:solidFill>
              </a:rPr>
              <a:t>3- Máquina Térmica y Frigorífica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145952" y="1447800"/>
            <a:ext cx="4586288" cy="2773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Monotype Sorts" pitchFamily="2" charset="2"/>
              <a:buNone/>
            </a:pPr>
            <a:r>
              <a:rPr lang="es-ES_tradnl" altLang="es-ES" dirty="0" smtClean="0">
                <a:solidFill>
                  <a:srgbClr val="0000FF"/>
                </a:solidFill>
              </a:rPr>
              <a:t>			       </a:t>
            </a:r>
            <a:r>
              <a:rPr lang="es-ES_tradnl" altLang="es-ES" dirty="0" smtClean="0">
                <a:solidFill>
                  <a:srgbClr val="C00000"/>
                </a:solidFill>
              </a:rPr>
              <a:t>Rendimiento:</a:t>
            </a:r>
          </a:p>
          <a:p>
            <a:pPr>
              <a:buFont typeface="Monotype Sorts" pitchFamily="2" charset="2"/>
              <a:buNone/>
            </a:pPr>
            <a:endParaRPr lang="es-ES_tradnl" altLang="es-ES" dirty="0" smtClean="0">
              <a:solidFill>
                <a:srgbClr val="0000FF"/>
              </a:solidFill>
            </a:endParaRPr>
          </a:p>
          <a:p>
            <a:pPr>
              <a:buFont typeface="Monotype Sorts" pitchFamily="2" charset="2"/>
              <a:buNone/>
            </a:pPr>
            <a:endParaRPr lang="es-ES_tradnl" altLang="es-ES" dirty="0" smtClean="0">
              <a:solidFill>
                <a:srgbClr val="0000FF"/>
              </a:solidFill>
            </a:endParaRPr>
          </a:p>
          <a:p>
            <a:pPr>
              <a:buFont typeface="Monotype Sorts" pitchFamily="2" charset="2"/>
              <a:buNone/>
            </a:pPr>
            <a:endParaRPr lang="es-ES_tradnl" altLang="es-ES" dirty="0" smtClean="0">
              <a:solidFill>
                <a:srgbClr val="0000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s-ES_tradnl" altLang="es-ES" dirty="0" smtClean="0">
                <a:solidFill>
                  <a:srgbClr val="0000FF"/>
                </a:solidFill>
              </a:rPr>
              <a:t>				</a:t>
            </a:r>
            <a:r>
              <a:rPr lang="es-ES_tradnl" altLang="es-ES" dirty="0" smtClean="0">
                <a:solidFill>
                  <a:srgbClr val="C00000"/>
                </a:solidFill>
              </a:rPr>
              <a:t>Eficiencia:</a:t>
            </a:r>
          </a:p>
        </p:txBody>
      </p:sp>
      <p:sp>
        <p:nvSpPr>
          <p:cNvPr id="16388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16389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356350"/>
            <a:ext cx="50413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B7A0A56E-C8EE-4F5A-85CB-45A8A6AA3739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6</a:t>
            </a:fld>
            <a:endParaRPr lang="en-US" altLang="es-ES" sz="1400">
              <a:solidFill>
                <a:schemeClr val="bg2"/>
              </a:solidFill>
            </a:endParaRPr>
          </a:p>
        </p:txBody>
      </p:sp>
      <p:pic>
        <p:nvPicPr>
          <p:cNvPr id="10331" name="Picture 91" descr="F20-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1557338"/>
            <a:ext cx="24225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332" name="Object 92"/>
          <p:cNvGraphicFramePr>
            <a:graphicFrameLocks noChangeAspect="1"/>
          </p:cNvGraphicFramePr>
          <p:nvPr/>
        </p:nvGraphicFramePr>
        <p:xfrm>
          <a:off x="4041775" y="1919288"/>
          <a:ext cx="16097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cuación" r:id="rId5" imgW="1143000" imgH="431800" progId="Equation.3">
                  <p:embed/>
                </p:oleObj>
              </mc:Choice>
              <mc:Fallback>
                <p:oleObj name="Ecuación" r:id="rId5" imgW="1143000" imgH="431800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5" y="1919288"/>
                        <a:ext cx="1609725" cy="64611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7DD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33" name="Picture 93" descr="F20-0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1557338"/>
            <a:ext cx="242411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334" name="Object 94"/>
          <p:cNvGraphicFramePr>
            <a:graphicFrameLocks noChangeAspect="1"/>
          </p:cNvGraphicFramePr>
          <p:nvPr/>
        </p:nvGraphicFramePr>
        <p:xfrm>
          <a:off x="3995738" y="3500438"/>
          <a:ext cx="18097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cuación" r:id="rId8" imgW="1231366" imgH="431613" progId="Equation.3">
                  <p:embed/>
                </p:oleObj>
              </mc:Choice>
              <mc:Fallback>
                <p:oleObj name="Ecuación" r:id="rId8" imgW="1231366" imgH="431613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500438"/>
                        <a:ext cx="1809750" cy="6746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7DD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971550" y="4724400"/>
            <a:ext cx="741680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C00000"/>
                </a:solidFill>
              </a:rPr>
              <a:t>Enunciado de </a:t>
            </a:r>
            <a:r>
              <a:rPr lang="es-ES_tradnl" altLang="es-ES" sz="2000" dirty="0" err="1">
                <a:solidFill>
                  <a:srgbClr val="C00000"/>
                </a:solidFill>
              </a:rPr>
              <a:t>Clausius</a:t>
            </a:r>
            <a:r>
              <a:rPr lang="es-ES_tradnl" altLang="es-ES" sz="2000" dirty="0">
                <a:solidFill>
                  <a:srgbClr val="0B3808"/>
                </a:solidFill>
              </a:rPr>
              <a:t>:   </a:t>
            </a:r>
            <a:r>
              <a:rPr lang="es-ES_tradnl" altLang="es-ES" sz="2000" dirty="0">
                <a:solidFill>
                  <a:srgbClr val="003399"/>
                </a:solidFill>
              </a:rPr>
              <a:t>"Es imposible que una máquina Frigorífica funcione cíclicamente, sin otro efecto que transferir calor, espontáneamente, del Foco Frío al Caliente".</a:t>
            </a:r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3635375" y="2276475"/>
            <a:ext cx="2889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 rot="10800000">
            <a:off x="5867400" y="3789363"/>
            <a:ext cx="2889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3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10400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4 – </a:t>
            </a:r>
            <a:r>
              <a:rPr lang="es-ES" altLang="es-ES" dirty="0" smtClean="0">
                <a:solidFill>
                  <a:srgbClr val="008000"/>
                </a:solidFill>
              </a:rPr>
              <a:t>Ciclo de Carnot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74788"/>
            <a:ext cx="7239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C00000"/>
                </a:solidFill>
                <a:sym typeface="Symbol" panose="05050102010706020507" pitchFamily="18" charset="2"/>
              </a:rPr>
              <a:t> Teorema:  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"No hay ningún motor que, funcionando entre los mismos focos de temperatura, tenga un rendimiento superior al de un motor de Carnot". 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altLang="es-ES" dirty="0" smtClean="0">
              <a:solidFill>
                <a:srgbClr val="003399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C00000"/>
                </a:solidFill>
                <a:sym typeface="Symbol" panose="05050102010706020507" pitchFamily="18" charset="2"/>
              </a:rPr>
              <a:t> Corolario:   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"Todos los motores de Carnot que trabajen entre los mismos focos, tienen igual rendimiento, independiente del sistema utilizado".</a:t>
            </a:r>
          </a:p>
          <a:p>
            <a:pPr marL="0" indent="0">
              <a:buNone/>
            </a:pPr>
            <a:endParaRPr lang="es-ES_tradnl" altLang="es-ES" dirty="0" smtClean="0">
              <a:solidFill>
                <a:srgbClr val="003399"/>
              </a:solidFill>
              <a:sym typeface="Symbol" panose="05050102010706020507" pitchFamily="18" charset="2"/>
            </a:endParaRPr>
          </a:p>
        </p:txBody>
      </p:sp>
      <p:sp>
        <p:nvSpPr>
          <p:cNvPr id="1843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1843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356350"/>
            <a:ext cx="5040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77D44542-549B-4532-9A38-738F9653C94A}" type="slidenum">
              <a:rPr lang="en-US" altLang="es-ES" sz="140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7</a:t>
            </a:fld>
            <a:endParaRPr lang="en-US" altLang="es-E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6500" y="533400"/>
            <a:ext cx="7181850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4 – </a:t>
            </a:r>
            <a:r>
              <a:rPr lang="es-ES" altLang="es-ES" dirty="0" smtClean="0">
                <a:solidFill>
                  <a:srgbClr val="008000"/>
                </a:solidFill>
              </a:rPr>
              <a:t>Ciclo de Carnot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971550" y="1474788"/>
            <a:ext cx="7561263" cy="1649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Consiste en cuatro procesos reversibles que forman un ciclo termodinámico, realizado por el gas de una máquina térmica o frigorífica. Está máquina tendrá un rendimiento máximo.</a:t>
            </a:r>
          </a:p>
        </p:txBody>
      </p:sp>
      <p:sp>
        <p:nvSpPr>
          <p:cNvPr id="20484" name="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0485" name="6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356350"/>
            <a:ext cx="50413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DE97ECDA-91A7-444E-B872-78AD56FD3A7F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8</a:t>
            </a:fld>
            <a:endParaRPr lang="en-US" altLang="es-ES" sz="1400" dirty="0" smtClean="0">
              <a:solidFill>
                <a:schemeClr val="bg2"/>
              </a:solidFill>
            </a:endParaRPr>
          </a:p>
        </p:txBody>
      </p:sp>
      <p:sp>
        <p:nvSpPr>
          <p:cNvPr id="20486" name="Rectangle 10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pSp>
        <p:nvGrpSpPr>
          <p:cNvPr id="79942" name="Group 1094"/>
          <p:cNvGrpSpPr>
            <a:grpSpLocks/>
          </p:cNvGrpSpPr>
          <p:nvPr/>
        </p:nvGrpSpPr>
        <p:grpSpPr bwMode="auto">
          <a:xfrm>
            <a:off x="2187575" y="2909818"/>
            <a:ext cx="5121275" cy="2754313"/>
            <a:chOff x="2160" y="5472"/>
            <a:chExt cx="8064" cy="4338"/>
          </a:xfrm>
        </p:grpSpPr>
        <p:grpSp>
          <p:nvGrpSpPr>
            <p:cNvPr id="20489" name="Group 1095"/>
            <p:cNvGrpSpPr>
              <a:grpSpLocks/>
            </p:cNvGrpSpPr>
            <p:nvPr/>
          </p:nvGrpSpPr>
          <p:grpSpPr bwMode="auto">
            <a:xfrm>
              <a:off x="2454" y="5472"/>
              <a:ext cx="4176" cy="4176"/>
              <a:chOff x="5184" y="4608"/>
              <a:chExt cx="3600" cy="3600"/>
            </a:xfrm>
          </p:grpSpPr>
          <p:sp>
            <p:nvSpPr>
              <p:cNvPr id="20518" name="Line 1096"/>
              <p:cNvSpPr>
                <a:spLocks noChangeShapeType="1"/>
              </p:cNvSpPr>
              <p:nvPr/>
            </p:nvSpPr>
            <p:spPr bwMode="auto">
              <a:xfrm>
                <a:off x="5184" y="4608"/>
                <a:ext cx="0" cy="36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19" name="Line 1097"/>
              <p:cNvSpPr>
                <a:spLocks noChangeShapeType="1"/>
              </p:cNvSpPr>
              <p:nvPr/>
            </p:nvSpPr>
            <p:spPr bwMode="auto">
              <a:xfrm rot="-5400000">
                <a:off x="6984" y="6408"/>
                <a:ext cx="0" cy="36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20" name="WordArt 109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831" y="4992"/>
                <a:ext cx="153" cy="14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800" kern="10">
                    <a:solidFill>
                      <a:srgbClr val="000000"/>
                    </a:solidFill>
                    <a:latin typeface="Arial Black" panose="020B0A04020102020204" pitchFamily="34" charset="0"/>
                  </a:rPr>
                  <a:t>o</a:t>
                </a:r>
              </a:p>
            </p:txBody>
          </p:sp>
          <p:sp>
            <p:nvSpPr>
              <p:cNvPr id="20521" name="Freeform 1099"/>
              <p:cNvSpPr>
                <a:spLocks/>
              </p:cNvSpPr>
              <p:nvPr/>
            </p:nvSpPr>
            <p:spPr bwMode="auto">
              <a:xfrm>
                <a:off x="5904" y="5040"/>
                <a:ext cx="864" cy="1728"/>
              </a:xfrm>
              <a:custGeom>
                <a:avLst/>
                <a:gdLst>
                  <a:gd name="T0" fmla="*/ 0 w 1008"/>
                  <a:gd name="T1" fmla="*/ 0 h 1296"/>
                  <a:gd name="T2" fmla="*/ 233 w 1008"/>
                  <a:gd name="T3" fmla="*/ 2276 h 1296"/>
                  <a:gd name="T4" fmla="*/ 544 w 1008"/>
                  <a:gd name="T5" fmla="*/ 4096 h 12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08" h="1296">
                    <a:moveTo>
                      <a:pt x="0" y="0"/>
                    </a:moveTo>
                    <a:cubicBezTo>
                      <a:pt x="132" y="252"/>
                      <a:pt x="264" y="504"/>
                      <a:pt x="432" y="720"/>
                    </a:cubicBezTo>
                    <a:cubicBezTo>
                      <a:pt x="600" y="936"/>
                      <a:pt x="804" y="1116"/>
                      <a:pt x="1008" y="1296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22" name="Freeform 1100"/>
              <p:cNvSpPr>
                <a:spLocks/>
              </p:cNvSpPr>
              <p:nvPr/>
            </p:nvSpPr>
            <p:spPr bwMode="auto">
              <a:xfrm>
                <a:off x="5904" y="5040"/>
                <a:ext cx="1728" cy="1008"/>
              </a:xfrm>
              <a:custGeom>
                <a:avLst/>
                <a:gdLst>
                  <a:gd name="T0" fmla="*/ 0 w 1728"/>
                  <a:gd name="T1" fmla="*/ 0 h 576"/>
                  <a:gd name="T2" fmla="*/ 576 w 1728"/>
                  <a:gd name="T3" fmla="*/ 2702 h 576"/>
                  <a:gd name="T4" fmla="*/ 1728 w 1728"/>
                  <a:gd name="T5" fmla="*/ 5402 h 5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28" h="576">
                    <a:moveTo>
                      <a:pt x="0" y="0"/>
                    </a:moveTo>
                    <a:cubicBezTo>
                      <a:pt x="144" y="96"/>
                      <a:pt x="288" y="192"/>
                      <a:pt x="576" y="288"/>
                    </a:cubicBezTo>
                    <a:cubicBezTo>
                      <a:pt x="864" y="384"/>
                      <a:pt x="1296" y="480"/>
                      <a:pt x="1728" y="576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23" name="Freeform 1101"/>
              <p:cNvSpPr>
                <a:spLocks/>
              </p:cNvSpPr>
              <p:nvPr/>
            </p:nvSpPr>
            <p:spPr bwMode="auto">
              <a:xfrm>
                <a:off x="6768" y="6768"/>
                <a:ext cx="1728" cy="432"/>
              </a:xfrm>
              <a:custGeom>
                <a:avLst/>
                <a:gdLst>
                  <a:gd name="T0" fmla="*/ 0 w 1728"/>
                  <a:gd name="T1" fmla="*/ 0 h 576"/>
                  <a:gd name="T2" fmla="*/ 576 w 1728"/>
                  <a:gd name="T3" fmla="*/ 92 h 576"/>
                  <a:gd name="T4" fmla="*/ 1728 w 1728"/>
                  <a:gd name="T5" fmla="*/ 182 h 5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28" h="576">
                    <a:moveTo>
                      <a:pt x="0" y="0"/>
                    </a:moveTo>
                    <a:cubicBezTo>
                      <a:pt x="144" y="96"/>
                      <a:pt x="288" y="192"/>
                      <a:pt x="576" y="288"/>
                    </a:cubicBezTo>
                    <a:cubicBezTo>
                      <a:pt x="864" y="384"/>
                      <a:pt x="1296" y="480"/>
                      <a:pt x="1728" y="576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24" name="Freeform 1102"/>
              <p:cNvSpPr>
                <a:spLocks/>
              </p:cNvSpPr>
              <p:nvPr/>
            </p:nvSpPr>
            <p:spPr bwMode="auto">
              <a:xfrm>
                <a:off x="7632" y="6048"/>
                <a:ext cx="864" cy="1152"/>
              </a:xfrm>
              <a:custGeom>
                <a:avLst/>
                <a:gdLst>
                  <a:gd name="T0" fmla="*/ 0 w 1008"/>
                  <a:gd name="T1" fmla="*/ 0 h 1296"/>
                  <a:gd name="T2" fmla="*/ 233 w 1008"/>
                  <a:gd name="T3" fmla="*/ 450 h 1296"/>
                  <a:gd name="T4" fmla="*/ 544 w 1008"/>
                  <a:gd name="T5" fmla="*/ 809 h 12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08" h="1296">
                    <a:moveTo>
                      <a:pt x="0" y="0"/>
                    </a:moveTo>
                    <a:cubicBezTo>
                      <a:pt x="132" y="252"/>
                      <a:pt x="264" y="504"/>
                      <a:pt x="432" y="720"/>
                    </a:cubicBezTo>
                    <a:cubicBezTo>
                      <a:pt x="600" y="936"/>
                      <a:pt x="804" y="1116"/>
                      <a:pt x="1008" y="1296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25" name="WordArt 1103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11" y="6720"/>
                <a:ext cx="153" cy="14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800" kern="10">
                    <a:solidFill>
                      <a:srgbClr val="000000"/>
                    </a:solidFill>
                    <a:latin typeface="Arial Black" panose="020B0A04020102020204" pitchFamily="34" charset="0"/>
                  </a:rPr>
                  <a:t>o</a:t>
                </a:r>
              </a:p>
            </p:txBody>
          </p:sp>
          <p:sp>
            <p:nvSpPr>
              <p:cNvPr id="20526" name="WordArt 1104"/>
              <p:cNvSpPr>
                <a:spLocks noChangeArrowheads="1" noChangeShapeType="1" noTextEdit="1"/>
              </p:cNvSpPr>
              <p:nvPr/>
            </p:nvSpPr>
            <p:spPr bwMode="auto">
              <a:xfrm>
                <a:off x="8423" y="7120"/>
                <a:ext cx="153" cy="14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800" kern="10">
                    <a:solidFill>
                      <a:srgbClr val="000000"/>
                    </a:solidFill>
                    <a:latin typeface="Arial Black" panose="020B0A04020102020204" pitchFamily="34" charset="0"/>
                  </a:rPr>
                  <a:t>o</a:t>
                </a:r>
              </a:p>
            </p:txBody>
          </p:sp>
          <p:sp>
            <p:nvSpPr>
              <p:cNvPr id="20527" name="WordArt 1105"/>
              <p:cNvSpPr>
                <a:spLocks noChangeArrowheads="1" noChangeShapeType="1" noTextEdit="1"/>
              </p:cNvSpPr>
              <p:nvPr/>
            </p:nvSpPr>
            <p:spPr bwMode="auto">
              <a:xfrm>
                <a:off x="7543" y="5968"/>
                <a:ext cx="153" cy="14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800" kern="10">
                    <a:solidFill>
                      <a:srgbClr val="000000"/>
                    </a:solidFill>
                    <a:latin typeface="Arial Black" panose="020B0A04020102020204" pitchFamily="34" charset="0"/>
                  </a:rPr>
                  <a:t>o</a:t>
                </a:r>
              </a:p>
            </p:txBody>
          </p:sp>
        </p:grpSp>
        <p:sp>
          <p:nvSpPr>
            <p:cNvPr id="20490" name="AutoShape 1106"/>
            <p:cNvSpPr>
              <a:spLocks noChangeArrowheads="1"/>
            </p:cNvSpPr>
            <p:nvPr/>
          </p:nvSpPr>
          <p:spPr bwMode="auto">
            <a:xfrm rot="5400000">
              <a:off x="4781" y="8185"/>
              <a:ext cx="864" cy="333"/>
            </a:xfrm>
            <a:prstGeom prst="rightArrow">
              <a:avLst>
                <a:gd name="adj1" fmla="val 50000"/>
                <a:gd name="adj2" fmla="val 64865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F3E7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20491" name="AutoShape 1107"/>
            <p:cNvSpPr>
              <a:spLocks noChangeArrowheads="1"/>
            </p:cNvSpPr>
            <p:nvPr/>
          </p:nvSpPr>
          <p:spPr bwMode="auto">
            <a:xfrm rot="5400000">
              <a:off x="3917" y="6601"/>
              <a:ext cx="864" cy="333"/>
            </a:xfrm>
            <a:prstGeom prst="rightArrow">
              <a:avLst>
                <a:gd name="adj1" fmla="val 50000"/>
                <a:gd name="adj2" fmla="val 64865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EBD7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20492" name="WordArt 1108"/>
            <p:cNvSpPr>
              <a:spLocks noChangeArrowheads="1" noChangeShapeType="1" noTextEdit="1"/>
            </p:cNvSpPr>
            <p:nvPr/>
          </p:nvSpPr>
          <p:spPr bwMode="auto">
            <a:xfrm>
              <a:off x="4006" y="6000"/>
              <a:ext cx="84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Q1 entra</a:t>
              </a:r>
            </a:p>
          </p:txBody>
        </p:sp>
        <p:sp>
          <p:nvSpPr>
            <p:cNvPr id="20493" name="WordArt 1109"/>
            <p:cNvSpPr>
              <a:spLocks noChangeArrowheads="1" noChangeShapeType="1" noTextEdit="1"/>
            </p:cNvSpPr>
            <p:nvPr/>
          </p:nvSpPr>
          <p:spPr bwMode="auto">
            <a:xfrm>
              <a:off x="4902" y="8897"/>
              <a:ext cx="7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993300"/>
                  </a:solidFill>
                  <a:latin typeface="Arial Black" panose="020B0A04020102020204" pitchFamily="34" charset="0"/>
                </a:rPr>
                <a:t>Q2 sale</a:t>
              </a:r>
            </a:p>
          </p:txBody>
        </p:sp>
        <p:sp>
          <p:nvSpPr>
            <p:cNvPr id="20494" name="Line 1110"/>
            <p:cNvSpPr>
              <a:spLocks noChangeShapeType="1"/>
            </p:cNvSpPr>
            <p:nvPr/>
          </p:nvSpPr>
          <p:spPr bwMode="auto">
            <a:xfrm>
              <a:off x="4566" y="6864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5" name="Line 1111"/>
            <p:cNvSpPr>
              <a:spLocks noChangeShapeType="1"/>
            </p:cNvSpPr>
            <p:nvPr/>
          </p:nvSpPr>
          <p:spPr bwMode="auto">
            <a:xfrm>
              <a:off x="5766" y="7952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6" name="Line 1112"/>
            <p:cNvSpPr>
              <a:spLocks noChangeShapeType="1"/>
            </p:cNvSpPr>
            <p:nvPr/>
          </p:nvSpPr>
          <p:spPr bwMode="auto">
            <a:xfrm flipH="1" flipV="1">
              <a:off x="3638" y="6912"/>
              <a:ext cx="14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7" name="Line 1113"/>
            <p:cNvSpPr>
              <a:spLocks noChangeShapeType="1"/>
            </p:cNvSpPr>
            <p:nvPr/>
          </p:nvSpPr>
          <p:spPr bwMode="auto">
            <a:xfrm flipH="1" flipV="1">
              <a:off x="4678" y="8128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8" name="WordArt 1114"/>
            <p:cNvSpPr>
              <a:spLocks noChangeArrowheads="1" noChangeShapeType="1" noTextEdit="1"/>
            </p:cNvSpPr>
            <p:nvPr/>
          </p:nvSpPr>
          <p:spPr bwMode="auto">
            <a:xfrm>
              <a:off x="3030" y="5904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0499" name="WordArt 1115"/>
            <p:cNvSpPr>
              <a:spLocks noChangeArrowheads="1" noChangeShapeType="1" noTextEdit="1"/>
            </p:cNvSpPr>
            <p:nvPr/>
          </p:nvSpPr>
          <p:spPr bwMode="auto">
            <a:xfrm>
              <a:off x="5478" y="6945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0500" name="WordArt 1116"/>
            <p:cNvSpPr>
              <a:spLocks noChangeArrowheads="1" noChangeShapeType="1" noTextEdit="1"/>
            </p:cNvSpPr>
            <p:nvPr/>
          </p:nvSpPr>
          <p:spPr bwMode="auto">
            <a:xfrm>
              <a:off x="4062" y="8097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20501" name="WordArt 1117"/>
            <p:cNvSpPr>
              <a:spLocks noChangeArrowheads="1" noChangeShapeType="1" noTextEdit="1"/>
            </p:cNvSpPr>
            <p:nvPr/>
          </p:nvSpPr>
          <p:spPr bwMode="auto">
            <a:xfrm>
              <a:off x="6510" y="8385"/>
              <a:ext cx="12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339966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0502" name="WordArt 1118"/>
            <p:cNvSpPr>
              <a:spLocks noChangeArrowheads="1" noChangeShapeType="1" noTextEdit="1"/>
            </p:cNvSpPr>
            <p:nvPr/>
          </p:nvSpPr>
          <p:spPr bwMode="auto">
            <a:xfrm>
              <a:off x="6750" y="9540"/>
              <a:ext cx="150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</a:t>
              </a:r>
            </a:p>
          </p:txBody>
        </p:sp>
        <p:sp>
          <p:nvSpPr>
            <p:cNvPr id="20503" name="WordArt 1119"/>
            <p:cNvSpPr>
              <a:spLocks noChangeArrowheads="1" noChangeShapeType="1" noTextEdit="1"/>
            </p:cNvSpPr>
            <p:nvPr/>
          </p:nvSpPr>
          <p:spPr bwMode="auto">
            <a:xfrm>
              <a:off x="2160" y="5472"/>
              <a:ext cx="150" cy="27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</a:t>
              </a:r>
            </a:p>
          </p:txBody>
        </p:sp>
        <p:sp>
          <p:nvSpPr>
            <p:cNvPr id="20504" name="WordArt 1120"/>
            <p:cNvSpPr>
              <a:spLocks noChangeArrowheads="1" noChangeShapeType="1" noTextEdit="1"/>
            </p:cNvSpPr>
            <p:nvPr/>
          </p:nvSpPr>
          <p:spPr bwMode="auto">
            <a:xfrm>
              <a:off x="4608" y="6480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Tc</a:t>
              </a:r>
            </a:p>
          </p:txBody>
        </p:sp>
        <p:sp>
          <p:nvSpPr>
            <p:cNvPr id="20505" name="WordArt 1121"/>
            <p:cNvSpPr>
              <a:spLocks noChangeArrowheads="1" noChangeShapeType="1" noTextEdit="1"/>
            </p:cNvSpPr>
            <p:nvPr/>
          </p:nvSpPr>
          <p:spPr bwMode="auto">
            <a:xfrm>
              <a:off x="4608" y="8385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Tf</a:t>
              </a:r>
            </a:p>
          </p:txBody>
        </p:sp>
        <p:grpSp>
          <p:nvGrpSpPr>
            <p:cNvPr id="20506" name="Group 1122"/>
            <p:cNvGrpSpPr>
              <a:grpSpLocks/>
            </p:cNvGrpSpPr>
            <p:nvPr/>
          </p:nvGrpSpPr>
          <p:grpSpPr bwMode="auto">
            <a:xfrm>
              <a:off x="7441" y="6592"/>
              <a:ext cx="2783" cy="287"/>
              <a:chOff x="7297" y="5760"/>
              <a:chExt cx="2783" cy="287"/>
            </a:xfrm>
          </p:grpSpPr>
          <p:sp>
            <p:nvSpPr>
              <p:cNvPr id="20516" name="WordArt 11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97" y="5760"/>
                <a:ext cx="479" cy="26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339966"/>
                    </a:solidFill>
                    <a:latin typeface="Arial Black" panose="020B0A04020102020204" pitchFamily="34" charset="0"/>
                  </a:rPr>
                  <a:t>1 - 2</a:t>
                </a:r>
              </a:p>
            </p:txBody>
          </p:sp>
          <p:sp>
            <p:nvSpPr>
              <p:cNvPr id="20517" name="WordArt 11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8130" y="5792"/>
                <a:ext cx="1950" cy="25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Expansión Isoterma</a:t>
                </a:r>
              </a:p>
            </p:txBody>
          </p:sp>
        </p:grpSp>
        <p:grpSp>
          <p:nvGrpSpPr>
            <p:cNvPr id="20507" name="Group 1125"/>
            <p:cNvGrpSpPr>
              <a:grpSpLocks/>
            </p:cNvGrpSpPr>
            <p:nvPr/>
          </p:nvGrpSpPr>
          <p:grpSpPr bwMode="auto">
            <a:xfrm>
              <a:off x="7441" y="7232"/>
              <a:ext cx="2783" cy="288"/>
              <a:chOff x="7297" y="6480"/>
              <a:chExt cx="2783" cy="288"/>
            </a:xfrm>
          </p:grpSpPr>
          <p:sp>
            <p:nvSpPr>
              <p:cNvPr id="20514" name="WordArt 1126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97" y="6480"/>
                <a:ext cx="479" cy="26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339966"/>
                    </a:solidFill>
                    <a:latin typeface="Arial Black" panose="020B0A04020102020204" pitchFamily="34" charset="0"/>
                  </a:rPr>
                  <a:t>2 - 3</a:t>
                </a:r>
              </a:p>
            </p:txBody>
          </p:sp>
          <p:sp>
            <p:nvSpPr>
              <p:cNvPr id="20515" name="WordArt 11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8130" y="6513"/>
                <a:ext cx="1950" cy="25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 dirty="0"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Expansión Adiabática</a:t>
                </a:r>
              </a:p>
            </p:txBody>
          </p:sp>
        </p:grpSp>
        <p:grpSp>
          <p:nvGrpSpPr>
            <p:cNvPr id="20508" name="Group 1128"/>
            <p:cNvGrpSpPr>
              <a:grpSpLocks/>
            </p:cNvGrpSpPr>
            <p:nvPr/>
          </p:nvGrpSpPr>
          <p:grpSpPr bwMode="auto">
            <a:xfrm>
              <a:off x="7441" y="7940"/>
              <a:ext cx="2783" cy="268"/>
              <a:chOff x="7297" y="7056"/>
              <a:chExt cx="2783" cy="268"/>
            </a:xfrm>
          </p:grpSpPr>
          <p:sp>
            <p:nvSpPr>
              <p:cNvPr id="20512" name="WordArt 1129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97" y="7056"/>
                <a:ext cx="479" cy="26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339966"/>
                    </a:solidFill>
                    <a:latin typeface="Arial Black" panose="020B0A04020102020204" pitchFamily="34" charset="0"/>
                  </a:rPr>
                  <a:t>3 - 4</a:t>
                </a:r>
              </a:p>
            </p:txBody>
          </p:sp>
          <p:sp>
            <p:nvSpPr>
              <p:cNvPr id="20513" name="WordArt 11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8130" y="7056"/>
                <a:ext cx="1950" cy="25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Compresión Isoterma</a:t>
                </a:r>
              </a:p>
            </p:txBody>
          </p:sp>
        </p:grpSp>
        <p:grpSp>
          <p:nvGrpSpPr>
            <p:cNvPr id="20509" name="Group 1131"/>
            <p:cNvGrpSpPr>
              <a:grpSpLocks/>
            </p:cNvGrpSpPr>
            <p:nvPr/>
          </p:nvGrpSpPr>
          <p:grpSpPr bwMode="auto">
            <a:xfrm>
              <a:off x="7441" y="8660"/>
              <a:ext cx="2783" cy="268"/>
              <a:chOff x="7297" y="7652"/>
              <a:chExt cx="2783" cy="268"/>
            </a:xfrm>
          </p:grpSpPr>
          <p:sp>
            <p:nvSpPr>
              <p:cNvPr id="20510" name="WordArt 1132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97" y="7652"/>
                <a:ext cx="479" cy="26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339966"/>
                    </a:solidFill>
                    <a:latin typeface="Arial Black" panose="020B0A04020102020204" pitchFamily="34" charset="0"/>
                  </a:rPr>
                  <a:t>4 - 1</a:t>
                </a:r>
              </a:p>
            </p:txBody>
          </p:sp>
          <p:sp>
            <p:nvSpPr>
              <p:cNvPr id="20511" name="WordArt 11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8130" y="7665"/>
                <a:ext cx="1950" cy="25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s-ES" sz="900" kern="10"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Compresión Adiabática</a:t>
                </a:r>
              </a:p>
            </p:txBody>
          </p:sp>
        </p:grpSp>
      </p:grpSp>
      <p:sp>
        <p:nvSpPr>
          <p:cNvPr id="79983" name="Text Box 1135"/>
          <p:cNvSpPr txBox="1">
            <a:spLocks noChangeArrowheads="1"/>
          </p:cNvSpPr>
          <p:nvPr/>
        </p:nvSpPr>
        <p:spPr bwMode="auto">
          <a:xfrm>
            <a:off x="6272213" y="5538718"/>
            <a:ext cx="1828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600" dirty="0">
                <a:hlinkClick r:id="rId3"/>
              </a:rPr>
              <a:t>Simulación</a:t>
            </a:r>
            <a:endParaRPr lang="es-ES" altLang="es-E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7998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6500" y="533400"/>
            <a:ext cx="7469188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4 – </a:t>
            </a:r>
            <a:r>
              <a:rPr lang="es-ES" altLang="es-ES" dirty="0" smtClean="0">
                <a:solidFill>
                  <a:srgbClr val="008000"/>
                </a:solidFill>
              </a:rPr>
              <a:t>Ciclo de Carnot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84313"/>
            <a:ext cx="7542213" cy="44656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_tradnl" altLang="es-ES" dirty="0" smtClean="0">
                <a:solidFill>
                  <a:srgbClr val="003399"/>
                </a:solidFill>
              </a:rPr>
              <a:t> El Trabajo neto realizado será el área encerrada por el ciclo.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_tradnl" altLang="es-ES" dirty="0" smtClean="0">
                <a:solidFill>
                  <a:srgbClr val="003399"/>
                </a:solidFill>
              </a:rPr>
              <a:t> Como el Ciclo es Reversible se puede invertir el recorrido, teniendo entonces Trabajo negativo, o sea, una Máquina Frigorífica de Carnot.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s-ES_tradnl" altLang="es-ES" dirty="0" smtClean="0">
              <a:solidFill>
                <a:srgbClr val="003399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_tradnl" altLang="es-ES" dirty="0" smtClean="0">
                <a:solidFill>
                  <a:srgbClr val="003399"/>
                </a:solidFill>
              </a:rPr>
              <a:t> Calculamos el rendimiento de esta máquina</a:t>
            </a:r>
            <a:r>
              <a:rPr lang="es-ES_tradnl" altLang="es-ES" dirty="0" smtClean="0">
                <a:solidFill>
                  <a:srgbClr val="003399"/>
                </a:solidFill>
              </a:rPr>
              <a:t>:</a:t>
            </a:r>
            <a:endParaRPr lang="es-ES_tradnl" altLang="es-ES" dirty="0" smtClean="0">
              <a:solidFill>
                <a:srgbClr val="003399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_tradnl" altLang="es-ES" dirty="0" smtClean="0"/>
              <a:t>1 - 2)	   Isoterma:	T</a:t>
            </a:r>
            <a:r>
              <a:rPr lang="es-ES_tradnl" altLang="es-ES" baseline="-25000" dirty="0" smtClean="0"/>
              <a:t>1</a:t>
            </a:r>
            <a:r>
              <a:rPr lang="es-ES_tradnl" altLang="es-ES" dirty="0" smtClean="0"/>
              <a:t> = T</a:t>
            </a:r>
            <a:r>
              <a:rPr lang="es-ES_tradnl" altLang="es-ES" baseline="-25000" dirty="0" smtClean="0"/>
              <a:t>2</a:t>
            </a:r>
            <a:r>
              <a:rPr lang="es-ES_tradnl" altLang="es-ES" dirty="0" smtClean="0"/>
              <a:t> = T</a:t>
            </a:r>
            <a:r>
              <a:rPr lang="es-ES_tradnl" altLang="es-ES" baseline="-25000" dirty="0" smtClean="0"/>
              <a:t>c</a:t>
            </a:r>
            <a:r>
              <a:rPr lang="es-ES_tradnl" altLang="es-ES" dirty="0" smtClean="0"/>
              <a:t> = cte.</a:t>
            </a:r>
          </a:p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_tradnl" altLang="es-ES" dirty="0" smtClean="0"/>
              <a:t>	Gas Ideal:   </a:t>
            </a:r>
            <a:r>
              <a:rPr lang="es-ES_tradnl" altLang="es-ES" dirty="0" smtClean="0">
                <a:sym typeface="Symbol" pitchFamily="18" charset="2"/>
              </a:rPr>
              <a:t></a:t>
            </a:r>
            <a:r>
              <a:rPr lang="es-ES_tradnl" altLang="es-ES" dirty="0" smtClean="0"/>
              <a:t>U = 0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es-ES_tradnl" altLang="es-ES" dirty="0" smtClean="0"/>
              <a:t>    </a:t>
            </a:r>
            <a:r>
              <a:rPr lang="es-ES_tradnl" altLang="es-ES" dirty="0" smtClean="0">
                <a:sym typeface="Symbol" pitchFamily="18" charset="2"/>
              </a:rPr>
              <a:t></a:t>
            </a:r>
            <a:r>
              <a:rPr lang="es-ES_tradnl" altLang="es-ES" dirty="0" smtClean="0"/>
              <a:t>Q = </a:t>
            </a:r>
            <a:r>
              <a:rPr lang="es-ES_tradnl" altLang="es-ES" dirty="0" smtClean="0">
                <a:sym typeface="Symbol" pitchFamily="18" charset="2"/>
              </a:rPr>
              <a:t></a:t>
            </a:r>
            <a:r>
              <a:rPr lang="es-ES_tradnl" altLang="es-ES" dirty="0" smtClean="0"/>
              <a:t>U + </a:t>
            </a:r>
            <a:r>
              <a:rPr lang="es-ES_tradnl" altLang="es-ES" dirty="0" smtClean="0">
                <a:sym typeface="Symbol" pitchFamily="18" charset="2"/>
              </a:rPr>
              <a:t></a:t>
            </a:r>
            <a:r>
              <a:rPr lang="es-ES_tradnl" altLang="es-ES" dirty="0" smtClean="0"/>
              <a:t>W = </a:t>
            </a:r>
            <a:r>
              <a:rPr lang="es-ES_tradnl" altLang="es-ES" dirty="0" smtClean="0">
                <a:sym typeface="Symbol" pitchFamily="18" charset="2"/>
              </a:rPr>
              <a:t></a:t>
            </a:r>
            <a:r>
              <a:rPr lang="es-ES_tradnl" altLang="es-ES" dirty="0" smtClean="0"/>
              <a:t>W</a:t>
            </a:r>
          </a:p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_tradnl" altLang="es-ES" dirty="0" smtClean="0"/>
              <a:t>	Q</a:t>
            </a:r>
            <a:r>
              <a:rPr lang="es-ES_tradnl" altLang="es-ES" baseline="-25000" dirty="0" smtClean="0"/>
              <a:t>1</a:t>
            </a:r>
            <a:r>
              <a:rPr lang="es-ES_tradnl" altLang="es-ES" dirty="0" smtClean="0"/>
              <a:t> = W = n R Tc  </a:t>
            </a:r>
            <a:r>
              <a:rPr lang="es-ES_tradnl" altLang="es-ES" dirty="0" err="1" smtClean="0"/>
              <a:t>ln</a:t>
            </a:r>
            <a:r>
              <a:rPr lang="es-ES_tradnl" altLang="es-ES" dirty="0" smtClean="0"/>
              <a:t>(V</a:t>
            </a:r>
            <a:r>
              <a:rPr lang="es-ES_tradnl" altLang="es-ES" baseline="-25000" dirty="0" smtClean="0"/>
              <a:t>2</a:t>
            </a:r>
            <a:r>
              <a:rPr lang="es-ES_tradnl" altLang="es-ES" dirty="0" smtClean="0"/>
              <a:t>/V</a:t>
            </a:r>
            <a:r>
              <a:rPr lang="es-ES_tradnl" altLang="es-ES" baseline="-25000" dirty="0" smtClean="0"/>
              <a:t>1</a:t>
            </a:r>
            <a:r>
              <a:rPr lang="es-ES_tradnl" altLang="es-ES" dirty="0" smtClean="0"/>
              <a:t>) &gt; 0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es-ES_tradnl" altLang="es-ES" dirty="0" smtClean="0"/>
              <a:t>   Q  absorbido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s-ES_tradnl" altLang="es-ES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_tradnl" altLang="es-ES" dirty="0" smtClean="0"/>
              <a:t>3 - 4)	   Isoterma: 	T</a:t>
            </a:r>
            <a:r>
              <a:rPr lang="es-ES_tradnl" altLang="es-ES" baseline="-25000" dirty="0" smtClean="0"/>
              <a:t>3</a:t>
            </a:r>
            <a:r>
              <a:rPr lang="es-ES_tradnl" altLang="es-ES" dirty="0" smtClean="0"/>
              <a:t> = T</a:t>
            </a:r>
            <a:r>
              <a:rPr lang="es-ES_tradnl" altLang="es-ES" baseline="-25000" dirty="0" smtClean="0"/>
              <a:t>4</a:t>
            </a:r>
            <a:r>
              <a:rPr lang="es-ES_tradnl" altLang="es-ES" dirty="0" smtClean="0"/>
              <a:t> = </a:t>
            </a:r>
            <a:r>
              <a:rPr lang="es-ES_tradnl" altLang="es-ES" dirty="0" err="1" smtClean="0"/>
              <a:t>T</a:t>
            </a:r>
            <a:r>
              <a:rPr lang="es-ES_tradnl" altLang="es-ES" baseline="-25000" dirty="0" err="1" smtClean="0"/>
              <a:t>f</a:t>
            </a:r>
            <a:r>
              <a:rPr lang="es-ES_tradnl" altLang="es-ES" dirty="0" smtClean="0"/>
              <a:t> = cte.   y   Gas Ideal:   </a:t>
            </a:r>
            <a:r>
              <a:rPr lang="es-ES_tradnl" altLang="es-ES" dirty="0" smtClean="0">
                <a:sym typeface="Symbol" pitchFamily="18" charset="2"/>
              </a:rPr>
              <a:t></a:t>
            </a:r>
            <a:r>
              <a:rPr lang="es-ES_tradnl" altLang="es-ES" dirty="0" smtClean="0"/>
              <a:t>U = 0 </a:t>
            </a:r>
          </a:p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_tradnl" altLang="es-ES" dirty="0" smtClean="0"/>
              <a:t>    	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es-ES_tradnl" altLang="es-ES" dirty="0" smtClean="0"/>
              <a:t>    Q</a:t>
            </a:r>
            <a:r>
              <a:rPr lang="es-ES_tradnl" altLang="es-ES" baseline="-25000" dirty="0" smtClean="0"/>
              <a:t>2</a:t>
            </a:r>
            <a:r>
              <a:rPr lang="es-ES_tradnl" altLang="es-ES" dirty="0" smtClean="0"/>
              <a:t> = W = n R </a:t>
            </a:r>
            <a:r>
              <a:rPr lang="es-ES_tradnl" altLang="es-ES" dirty="0" err="1" smtClean="0"/>
              <a:t>T</a:t>
            </a:r>
            <a:r>
              <a:rPr lang="es-ES_tradnl" altLang="es-ES" baseline="-25000" dirty="0" err="1" smtClean="0"/>
              <a:t>f</a:t>
            </a:r>
            <a:r>
              <a:rPr lang="es-ES_tradnl" altLang="es-ES" dirty="0" smtClean="0"/>
              <a:t>  </a:t>
            </a:r>
            <a:r>
              <a:rPr lang="es-ES_tradnl" altLang="es-ES" dirty="0" err="1" smtClean="0"/>
              <a:t>ln</a:t>
            </a:r>
            <a:r>
              <a:rPr lang="es-ES_tradnl" altLang="es-ES" dirty="0" smtClean="0"/>
              <a:t>(V</a:t>
            </a:r>
            <a:r>
              <a:rPr lang="es-ES_tradnl" altLang="es-ES" baseline="-25000" dirty="0" smtClean="0"/>
              <a:t>4</a:t>
            </a:r>
            <a:r>
              <a:rPr lang="es-ES_tradnl" altLang="es-ES" dirty="0" smtClean="0"/>
              <a:t>/V</a:t>
            </a:r>
            <a:r>
              <a:rPr lang="es-ES_tradnl" altLang="es-ES" baseline="-25000" dirty="0" smtClean="0"/>
              <a:t>3</a:t>
            </a:r>
            <a:r>
              <a:rPr lang="es-ES_tradnl" altLang="es-ES" dirty="0" smtClean="0"/>
              <a:t>) &lt; 0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es-ES_tradnl" altLang="es-ES" dirty="0" smtClean="0"/>
              <a:t>   Q  cedido</a:t>
            </a:r>
          </a:p>
        </p:txBody>
      </p:sp>
      <p:sp>
        <p:nvSpPr>
          <p:cNvPr id="22532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s-ES" sz="1200" smtClean="0">
                <a:solidFill>
                  <a:schemeClr val="bg2"/>
                </a:solidFill>
              </a:rPr>
              <a:t>Física II. J.A.Moleón</a:t>
            </a:r>
          </a:p>
        </p:txBody>
      </p:sp>
      <p:sp>
        <p:nvSpPr>
          <p:cNvPr id="22533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6356350"/>
            <a:ext cx="57606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9131E910-F6F2-4C5C-BD4C-C128BDB96F17}" type="slidenum">
              <a:rPr lang="en-US" altLang="es-ES" sz="1400" smtClean="0">
                <a:solidFill>
                  <a:schemeClr val="bg2"/>
                </a:solidFill>
              </a:rPr>
              <a:pPr>
                <a:spcBef>
                  <a:spcPct val="50000"/>
                </a:spcBef>
              </a:pPr>
              <a:t>9</a:t>
            </a:fld>
            <a:endParaRPr lang="en-US" altLang="es-ES" sz="1400" smtClean="0">
              <a:solidFill>
                <a:schemeClr val="bg2"/>
              </a:solidFill>
            </a:endParaRPr>
          </a:p>
        </p:txBody>
      </p:sp>
      <p:sp>
        <p:nvSpPr>
          <p:cNvPr id="2253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10653</TotalTime>
  <Words>1058</Words>
  <Application>Microsoft Office PowerPoint</Application>
  <PresentationFormat>Presentación en pantalla (4:3)</PresentationFormat>
  <Paragraphs>190</Paragraphs>
  <Slides>16</Slides>
  <Notes>12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7" baseType="lpstr">
      <vt:lpstr>Arial</vt:lpstr>
      <vt:lpstr>Arial Black</vt:lpstr>
      <vt:lpstr>Bookman Old Style</vt:lpstr>
      <vt:lpstr>Calibri</vt:lpstr>
      <vt:lpstr>Calibri Light</vt:lpstr>
      <vt:lpstr>Monotype Sorts</vt:lpstr>
      <vt:lpstr>Symbol</vt:lpstr>
      <vt:lpstr>Times New Roman</vt:lpstr>
      <vt:lpstr>Wingdings</vt:lpstr>
      <vt:lpstr>Tema de Office</vt:lpstr>
      <vt:lpstr>Ecuación</vt:lpstr>
      <vt:lpstr>Termodinámica </vt:lpstr>
      <vt:lpstr>1- Limitaciones del P. Principio </vt:lpstr>
      <vt:lpstr>1- Limitaciones del P. Principio </vt:lpstr>
      <vt:lpstr>2- Segundo Principio </vt:lpstr>
      <vt:lpstr>2- Segundo Principio</vt:lpstr>
      <vt:lpstr>3- Máquina Térmica y Frigorífica</vt:lpstr>
      <vt:lpstr>4 – Ciclo de Carnot</vt:lpstr>
      <vt:lpstr>4 – Ciclo de Carnot</vt:lpstr>
      <vt:lpstr>4 – Ciclo de Carnot</vt:lpstr>
      <vt:lpstr>4 – Ciclo de Carnot</vt:lpstr>
      <vt:lpstr>4 – Ciclo de Carnot</vt:lpstr>
      <vt:lpstr>5 – Teorema de Clausius. Entropía</vt:lpstr>
      <vt:lpstr>5 – Teorema de Clausius. Entropía</vt:lpstr>
      <vt:lpstr>5 – Teorema de Clausius. Entropía</vt:lpstr>
      <vt:lpstr>5 – Teorema de Clausius. Entropía</vt:lpstr>
      <vt:lpstr>6 – Consideraciones sobre la Entropía</vt:lpstr>
    </vt:vector>
  </TitlesOfParts>
  <Company>ujaen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Mecánica Ondulatoria</dc:title>
  <dc:creator>jamoleon</dc:creator>
  <cp:lastModifiedBy>UJA</cp:lastModifiedBy>
  <cp:revision>303</cp:revision>
  <dcterms:created xsi:type="dcterms:W3CDTF">2003-11-13T15:47:45Z</dcterms:created>
  <dcterms:modified xsi:type="dcterms:W3CDTF">2024-02-26T16:04:56Z</dcterms:modified>
</cp:coreProperties>
</file>