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4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6" r:id="rId3"/>
    <p:sldId id="297" r:id="rId4"/>
    <p:sldId id="268" r:id="rId5"/>
    <p:sldId id="262" r:id="rId6"/>
    <p:sldId id="273" r:id="rId7"/>
    <p:sldId id="285" r:id="rId8"/>
    <p:sldId id="274" r:id="rId9"/>
    <p:sldId id="298" r:id="rId10"/>
    <p:sldId id="299" r:id="rId11"/>
    <p:sldId id="302" r:id="rId12"/>
    <p:sldId id="303" r:id="rId13"/>
    <p:sldId id="304" r:id="rId14"/>
    <p:sldId id="305" r:id="rId15"/>
    <p:sldId id="306" r:id="rId16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76">
          <p15:clr>
            <a:srgbClr val="A4A3A4"/>
          </p15:clr>
        </p15:guide>
        <p15:guide id="2" pos="5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66"/>
    <a:srgbClr val="003399"/>
    <a:srgbClr val="336699"/>
    <a:srgbClr val="008080"/>
    <a:srgbClr val="009999"/>
    <a:srgbClr val="99FFFF"/>
    <a:srgbClr val="FFFFFF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28" autoAdjust="0"/>
    <p:restoredTop sz="94660"/>
  </p:normalViewPr>
  <p:slideViewPr>
    <p:cSldViewPr>
      <p:cViewPr varScale="1">
        <p:scale>
          <a:sx n="79" d="100"/>
          <a:sy n="79" d="100"/>
        </p:scale>
        <p:origin x="96" y="318"/>
      </p:cViewPr>
      <p:guideLst>
        <p:guide orient="horz" pos="4176"/>
        <p:guide pos="5568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3114"/>
    </p:cViewPr>
  </p:sorterViewPr>
  <p:notesViewPr>
    <p:cSldViewPr>
      <p:cViewPr varScale="1">
        <p:scale>
          <a:sx n="64" d="100"/>
          <a:sy n="64" d="100"/>
        </p:scale>
        <p:origin x="2454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7" Type="http://schemas.openxmlformats.org/officeDocument/2006/relationships/image" Target="../media/image44.wmf"/><Relationship Id="rId2" Type="http://schemas.openxmlformats.org/officeDocument/2006/relationships/image" Target="../media/image40.wmf"/><Relationship Id="rId1" Type="http://schemas.openxmlformats.org/officeDocument/2006/relationships/image" Target="../media/image24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/>
            </a:lvl1pPr>
          </a:lstStyle>
          <a:p>
            <a:pPr>
              <a:defRPr/>
            </a:pPr>
            <a:r>
              <a:rPr lang="es-ES" altLang="es-ES"/>
              <a:t>Escriba el título aquí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/>
            </a:lvl1pPr>
          </a:lstStyle>
          <a:p>
            <a:pPr>
              <a:defRPr/>
            </a:pPr>
            <a:fld id="{A6075A32-7274-4C46-9FFE-ED3D0CC627A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200"/>
            </a:lvl1pPr>
          </a:lstStyle>
          <a:p>
            <a:pPr>
              <a:defRPr/>
            </a:pPr>
            <a:r>
              <a:rPr lang="es-ES" altLang="es-ES"/>
              <a:t>Ondas</a:t>
            </a: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907EE1FB-1CD3-4102-A996-8E329DC1243E}" type="datetime1">
              <a:rPr lang="es-ES" altLang="es-ES"/>
              <a:pPr>
                <a:defRPr/>
              </a:pPr>
              <a:t>26/02/2024</a:t>
            </a:fld>
            <a:endParaRPr lang="es-ES" altLang="es-ES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 noProof="0" smtClean="0"/>
              <a:t>Haga clic para modificar el estilo de texto del patrón</a:t>
            </a:r>
          </a:p>
          <a:p>
            <a:pPr lvl="1"/>
            <a:r>
              <a:rPr lang="es-ES_tradnl" altLang="es-ES" noProof="0" smtClean="0"/>
              <a:t>Segundo nivel</a:t>
            </a:r>
          </a:p>
          <a:p>
            <a:pPr lvl="2"/>
            <a:r>
              <a:rPr lang="es-ES_tradnl" altLang="es-ES" noProof="0" smtClean="0"/>
              <a:t>Tercer nivel</a:t>
            </a:r>
          </a:p>
          <a:p>
            <a:pPr lvl="3"/>
            <a:r>
              <a:rPr lang="es-ES_tradnl" altLang="es-ES" noProof="0" smtClean="0"/>
              <a:t>Cuarto nivel</a:t>
            </a:r>
          </a:p>
          <a:p>
            <a:pPr lvl="4"/>
            <a:r>
              <a:rPr lang="es-ES_tradnl" altLang="es-ES" noProof="0" smtClean="0"/>
              <a:t>Quinto nivel</a:t>
            </a:r>
          </a:p>
        </p:txBody>
      </p:sp>
      <p:sp>
        <p:nvSpPr>
          <p:cNvPr id="1843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1843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/>
            </a:lvl1pPr>
          </a:lstStyle>
          <a:p>
            <a:pPr>
              <a:defRPr/>
            </a:pPr>
            <a:fld id="{56F87D29-98AE-4B23-99FD-EEEBB05C7ACA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CA076B11-A19E-4F98-9A48-6AAE37F46F34}" type="slidenum">
              <a:rPr kumimoji="0" lang="es-ES" altLang="es-ES" sz="1200"/>
              <a:pPr algn="r"/>
              <a:t>1</a:t>
            </a:fld>
            <a:endParaRPr kumimoji="0" lang="es-ES" altLang="es-E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B5F2656B-B580-4945-9D9A-E7F0135AD734}" type="slidenum">
              <a:rPr kumimoji="0" lang="es-ES" altLang="es-ES" sz="1200"/>
              <a:pPr algn="r"/>
              <a:t>2</a:t>
            </a:fld>
            <a:endParaRPr kumimoji="0" lang="es-ES" altLang="es-ES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BC919C00-9C4A-401C-8C7E-C7771A4BEA42}" type="slidenum">
              <a:rPr kumimoji="0" lang="es-ES" altLang="es-ES" sz="1200"/>
              <a:pPr algn="r"/>
              <a:t>3</a:t>
            </a:fld>
            <a:endParaRPr kumimoji="0" lang="es-ES" altLang="es-ES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51EF68C3-86AF-4338-AE53-C8EE3668261D}" type="slidenum">
              <a:rPr kumimoji="0" lang="es-ES" altLang="es-ES" sz="1200"/>
              <a:pPr algn="r"/>
              <a:t>4</a:t>
            </a:fld>
            <a:endParaRPr kumimoji="0" lang="es-ES" altLang="es-E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AB86730D-0DAD-4486-8757-716F01CE61D2}" type="slidenum">
              <a:rPr kumimoji="0" lang="es-ES" altLang="es-ES" sz="1200"/>
              <a:pPr algn="r"/>
              <a:t>5</a:t>
            </a:fld>
            <a:endParaRPr kumimoji="0" lang="es-ES" altLang="es-E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6465D90A-B837-4EAA-9E97-95EBA0382433}" type="slidenum">
              <a:rPr kumimoji="0" lang="es-ES" altLang="es-ES" sz="1200"/>
              <a:pPr algn="r"/>
              <a:t>6</a:t>
            </a:fld>
            <a:endParaRPr kumimoji="0" lang="es-ES" altLang="es-E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5DA5A0DA-B01D-4765-B740-782383BD6699}" type="slidenum">
              <a:rPr kumimoji="0" lang="es-ES" altLang="es-ES" sz="1200"/>
              <a:pPr algn="r"/>
              <a:t>7</a:t>
            </a:fld>
            <a:endParaRPr kumimoji="0" lang="es-ES" altLang="es-E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26A85FE9-6F37-47B4-AB3E-2DD727557CD1}" type="slidenum">
              <a:rPr kumimoji="0" lang="es-ES" altLang="es-ES" sz="1200"/>
              <a:pPr algn="r"/>
              <a:t>8</a:t>
            </a:fld>
            <a:endParaRPr kumimoji="0" lang="es-ES" altLang="es-E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dirty="0" smtClean="0"/>
              <a:t>Haga clic para editar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70173-CDA6-41A8-BCFD-6EEF5602E6D2}" type="datetime1">
              <a:rPr lang="en-US" altLang="es-ES"/>
              <a:pPr>
                <a:defRPr/>
              </a:pPr>
              <a:t>2/26/2024</a:t>
            </a:fld>
            <a:endParaRPr lang="en-US" alt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7FCC6-FEFD-4D1B-8704-D01E740B6517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31165397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A2C07-AC5F-4CA3-8100-F846A4B3F895}" type="datetime1">
              <a:rPr lang="en-US" altLang="es-ES"/>
              <a:pPr>
                <a:defRPr/>
              </a:pPr>
              <a:t>2/26/2024</a:t>
            </a:fld>
            <a:endParaRPr lang="en-US" alt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B022B-EF57-4B9E-87C1-407EE67B5157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62715976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0600" y="533400"/>
            <a:ext cx="7772400" cy="9906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 hasCustomPrompt="1"/>
          </p:nvPr>
        </p:nvSpPr>
        <p:spPr>
          <a:xfrm>
            <a:off x="990600" y="1676400"/>
            <a:ext cx="3810000" cy="4114800"/>
          </a:xfrm>
        </p:spPr>
        <p:txBody>
          <a:bodyPr/>
          <a:lstStyle>
            <a:lvl1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 hasCustomPrompt="1"/>
          </p:nvPr>
        </p:nvSpPr>
        <p:spPr>
          <a:xfrm>
            <a:off x="4953000" y="1676400"/>
            <a:ext cx="3810000" cy="1981200"/>
          </a:xfrm>
        </p:spPr>
        <p:txBody>
          <a:bodyPr/>
          <a:lstStyle>
            <a:lvl1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</p:txBody>
      </p:sp>
      <p:sp>
        <p:nvSpPr>
          <p:cNvPr id="6" name="Rectangle 10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4CD35-522A-4DC4-BD34-B5BF50B5CE84}" type="datetime1">
              <a:rPr lang="en-US" altLang="es-ES"/>
              <a:pPr>
                <a:defRPr/>
              </a:pPr>
              <a:t>2/26/2024</a:t>
            </a:fld>
            <a:endParaRPr lang="en-US" altLang="es-ES"/>
          </a:p>
        </p:txBody>
      </p:sp>
      <p:sp>
        <p:nvSpPr>
          <p:cNvPr id="7" name="Rectangle 10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8" name="Rectangle 103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6BE79C-4E2C-429E-88CA-E8A81E05AE68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00403986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0600" y="533400"/>
            <a:ext cx="7772400" cy="9906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 hasCustomPrompt="1"/>
          </p:nvPr>
        </p:nvSpPr>
        <p:spPr>
          <a:xfrm>
            <a:off x="990600" y="1676400"/>
            <a:ext cx="3810000" cy="4114800"/>
          </a:xfrm>
        </p:spPr>
        <p:txBody>
          <a:bodyPr/>
          <a:lstStyle>
            <a:lvl1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2BE0D-2285-4DB8-B0E2-82968E475D81}" type="datetime1">
              <a:rPr lang="en-US" altLang="es-ES"/>
              <a:pPr>
                <a:defRPr/>
              </a:pPr>
              <a:t>2/26/2024</a:t>
            </a:fld>
            <a:endParaRPr lang="en-US" altLang="es-ES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7" name="Rectangle 103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BF961B-F889-4772-A073-CBE08C427DA6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47378403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9D18E"/>
            </a:gs>
            <a:gs pos="17000">
              <a:srgbClr val="D9C1DE"/>
            </a:gs>
            <a:gs pos="46001">
              <a:srgbClr val="E0B6EC"/>
            </a:gs>
            <a:gs pos="92999">
              <a:srgbClr val="AFABAB"/>
            </a:gs>
            <a:gs pos="100000">
              <a:srgbClr val="AFABAB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dirty="0" smtClean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DA2B7C1-9EB5-4C5B-9C4E-90FEE746C395}" type="datetime1">
              <a:rPr lang="en-US" altLang="es-ES"/>
              <a:pPr>
                <a:defRPr/>
              </a:pPr>
              <a:t>2/26/2024</a:t>
            </a:fld>
            <a:endParaRPr lang="en-US" alt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4E1E5DC-7521-4CB8-A0C5-68E68FF04645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31" r:id="rId3"/>
    <p:sldLayoutId id="2147483732" r:id="rId4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hyperlink" Target="https://phet.colorado.edu/sims/html/gas-properties/latest/gas-properties_all.html?locale=es_PE" TargetMode="External"/><Relationship Id="rId4" Type="http://schemas.openxmlformats.org/officeDocument/2006/relationships/image" Target="../media/image2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39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36.w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8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3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4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10" Type="http://schemas.openxmlformats.org/officeDocument/2006/relationships/image" Target="../media/image41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4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10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jpeg"/><Relationship Id="rId5" Type="http://schemas.openxmlformats.org/officeDocument/2006/relationships/image" Target="../media/image11.w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3.wmf"/><Relationship Id="rId10" Type="http://schemas.openxmlformats.org/officeDocument/2006/relationships/image" Target="../media/image17.png"/><Relationship Id="rId4" Type="http://schemas.openxmlformats.org/officeDocument/2006/relationships/oleObject" Target="../embeddings/oleObject8.bin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624" y="1531620"/>
            <a:ext cx="5416649" cy="838200"/>
          </a:xfrm>
          <a:noFill/>
        </p:spPr>
        <p:txBody>
          <a:bodyPr lIns="92075" tIns="46038" rIns="92075" bIns="46038"/>
          <a:lstStyle/>
          <a:p>
            <a:r>
              <a:rPr lang="es-ES" altLang="es-E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Termodinámica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762000" y="2869565"/>
            <a:ext cx="7753350" cy="2514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s-ES" altLang="es-ES" sz="3200" b="1" dirty="0" smtClean="0">
                <a:solidFill>
                  <a:schemeClr val="bg2">
                    <a:lumMod val="50000"/>
                  </a:schemeClr>
                </a:solidFill>
              </a:rPr>
              <a:t> Introducción: Calor y Temperatura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s-ES" altLang="es-ES" sz="4000" b="1" dirty="0" smtClean="0"/>
              <a:t> Primer Principio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ES" altLang="es-ES" sz="3200" b="1" dirty="0" smtClean="0">
                <a:solidFill>
                  <a:schemeClr val="bg2">
                    <a:lumMod val="50000"/>
                  </a:schemeClr>
                </a:solidFill>
              </a:rPr>
              <a:t> Segundo Principio</a:t>
            </a:r>
          </a:p>
          <a:p>
            <a:pPr marL="685800" indent="-685800">
              <a:buFont typeface="Wingdings" panose="05000000000000000000" pitchFamily="2" charset="2"/>
              <a:buChar char="ü"/>
            </a:pPr>
            <a:endParaRPr lang="es-ES" altLang="es-ES" sz="5400" dirty="0" smtClean="0"/>
          </a:p>
        </p:txBody>
      </p:sp>
      <p:sp>
        <p:nvSpPr>
          <p:cNvPr id="6148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s-ES" sz="1400">
                <a:solidFill>
                  <a:srgbClr val="A08366"/>
                </a:solidFill>
                <a:latin typeface="Times New Roman" panose="02020603050405020304" pitchFamily="18" charset="0"/>
              </a:rPr>
              <a:t>Física II. J.A.Moleón</a:t>
            </a: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6400800" y="1447800"/>
            <a:ext cx="2286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800">
              <a:latin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ES" sz="1200" i="1">
                <a:latin typeface="Bookman Old Style" panose="02050604050505020204" pitchFamily="18" charset="0"/>
              </a:rPr>
              <a:t>Departamento</a:t>
            </a:r>
            <a:r>
              <a:rPr lang="en-GB" altLang="es-ES" sz="1200" i="1">
                <a:latin typeface="Bookman Old Style" panose="02050604050505020204" pitchFamily="18" charset="0"/>
              </a:rPr>
              <a:t> de </a:t>
            </a:r>
            <a:r>
              <a:rPr lang="es-ES" altLang="es-ES" sz="1200" i="1">
                <a:latin typeface="Bookman Old Style" panose="02050604050505020204" pitchFamily="18" charset="0"/>
              </a:rPr>
              <a:t>Física</a:t>
            </a:r>
            <a:endParaRPr lang="en-GB" altLang="es-ES" sz="1200" i="1">
              <a:latin typeface="Bookman Old Style" panose="020506040505050202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ES" sz="1200" b="1">
                <a:latin typeface="Times New Roman" panose="02020603050405020304" pitchFamily="18" charset="0"/>
              </a:rPr>
              <a:t>Universidad de Jaén</a:t>
            </a:r>
            <a:endParaRPr lang="es-ES" altLang="es-ES" sz="800" b="1">
              <a:latin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s-ES" sz="800" i="1">
              <a:latin typeface="Bookman Old Style" panose="02050604050505020204" pitchFamily="18" charset="0"/>
            </a:endParaRPr>
          </a:p>
        </p:txBody>
      </p:sp>
      <p:pic>
        <p:nvPicPr>
          <p:cNvPr id="6151" name="Picture 8" descr="ujaencolortr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223CF6"/>
              </a:clrFrom>
              <a:clrTo>
                <a:srgbClr val="223C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57200"/>
            <a:ext cx="10287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3775" y="533400"/>
            <a:ext cx="7681913" cy="990600"/>
          </a:xfrm>
          <a:noFill/>
        </p:spPr>
        <p:txBody>
          <a:bodyPr lIns="92075" tIns="46038" rIns="92075" bIns="46038"/>
          <a:lstStyle/>
          <a:p>
            <a:r>
              <a:rPr lang="es-ES_tradnl" altLang="es-ES" dirty="0" smtClean="0">
                <a:solidFill>
                  <a:srgbClr val="008000"/>
                </a:solidFill>
              </a:rPr>
              <a:t>5 – Procesos en Gases Ideales</a:t>
            </a:r>
            <a:endParaRPr lang="es-ES" altLang="es-ES" dirty="0" smtClean="0">
              <a:solidFill>
                <a:srgbClr val="008000"/>
              </a:solidFill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90600" y="1484313"/>
            <a:ext cx="7613650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s-ES_tradnl" altLang="es-ES" dirty="0" smtClean="0"/>
              <a:t>A]</a:t>
            </a:r>
            <a:r>
              <a:rPr lang="es-ES_tradnl" altLang="es-ES" dirty="0" smtClean="0">
                <a:solidFill>
                  <a:srgbClr val="003399"/>
                </a:solidFill>
              </a:rPr>
              <a:t>  </a:t>
            </a:r>
            <a:r>
              <a:rPr lang="es-ES_tradnl" altLang="es-ES" u="sng" dirty="0" smtClean="0">
                <a:solidFill>
                  <a:srgbClr val="C00000"/>
                </a:solidFill>
              </a:rPr>
              <a:t>Proceso </a:t>
            </a:r>
            <a:r>
              <a:rPr lang="es-ES_tradnl" altLang="es-ES" u="sng" dirty="0" err="1" smtClean="0">
                <a:solidFill>
                  <a:srgbClr val="C00000"/>
                </a:solidFill>
              </a:rPr>
              <a:t>Isóbaro</a:t>
            </a:r>
            <a:r>
              <a:rPr lang="es-ES_tradnl" altLang="es-ES" dirty="0" smtClean="0">
                <a:solidFill>
                  <a:schemeClr val="accent2"/>
                </a:solidFill>
              </a:rPr>
              <a:t>      </a:t>
            </a:r>
            <a:r>
              <a:rPr lang="es-ES_tradnl" altLang="es-ES" dirty="0" smtClean="0"/>
              <a:t>P = </a:t>
            </a:r>
            <a:r>
              <a:rPr lang="es-ES_tradnl" altLang="es-ES" dirty="0" err="1" smtClean="0"/>
              <a:t>Cte</a:t>
            </a:r>
            <a:endParaRPr lang="es-ES_tradnl" altLang="es-ES" dirty="0" smtClean="0"/>
          </a:p>
          <a:p>
            <a:pPr marL="342900" lvl="1" indent="0">
              <a:buNone/>
            </a:pPr>
            <a:r>
              <a:rPr lang="fr-FR" altLang="es-ES" dirty="0" smtClean="0"/>
              <a:t> </a:t>
            </a:r>
          </a:p>
          <a:p>
            <a:pPr marL="342900" lvl="1" indent="0">
              <a:buNone/>
            </a:pPr>
            <a:r>
              <a:rPr lang="fr-FR" altLang="es-ES" dirty="0" smtClean="0"/>
              <a:t>	P V</a:t>
            </a:r>
            <a:r>
              <a:rPr lang="fr-FR" altLang="es-ES" baseline="-25000" dirty="0" smtClean="0"/>
              <a:t>1</a:t>
            </a:r>
            <a:r>
              <a:rPr lang="fr-FR" altLang="es-ES" dirty="0" smtClean="0"/>
              <a:t> = n R T</a:t>
            </a:r>
            <a:r>
              <a:rPr lang="fr-FR" altLang="es-ES" baseline="-25000" dirty="0" smtClean="0"/>
              <a:t>1</a:t>
            </a:r>
            <a:r>
              <a:rPr lang="fr-FR" altLang="es-ES" dirty="0" smtClean="0"/>
              <a:t>  	P V</a:t>
            </a:r>
            <a:r>
              <a:rPr lang="fr-FR" altLang="es-ES" baseline="-25000" dirty="0" smtClean="0"/>
              <a:t>2</a:t>
            </a:r>
            <a:r>
              <a:rPr lang="fr-FR" altLang="es-ES" dirty="0" smtClean="0"/>
              <a:t> = n R T</a:t>
            </a:r>
            <a:r>
              <a:rPr lang="fr-FR" altLang="es-ES" baseline="-25000" dirty="0" smtClean="0"/>
              <a:t>2</a:t>
            </a:r>
            <a:r>
              <a:rPr lang="fr-FR" altLang="es-ES" dirty="0" smtClean="0"/>
              <a:t> </a:t>
            </a:r>
            <a:endParaRPr lang="es-ES_tradnl" altLang="es-ES" dirty="0" smtClean="0"/>
          </a:p>
        </p:txBody>
      </p:sp>
      <p:sp>
        <p:nvSpPr>
          <p:cNvPr id="29700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s-ES" sz="1200">
                <a:solidFill>
                  <a:schemeClr val="bg2"/>
                </a:solidFill>
                <a:latin typeface="Times New Roman" panose="02020603050405020304" pitchFamily="18" charset="0"/>
              </a:rPr>
              <a:t>Física II. J.A.Moleón</a:t>
            </a:r>
          </a:p>
        </p:txBody>
      </p:sp>
      <p:sp>
        <p:nvSpPr>
          <p:cNvPr id="29701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6763072" y="635635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fld id="{6CEDBC57-DEBC-4033-9804-749140751EC5}" type="slidenum">
              <a:rPr lang="en-US" altLang="es-ES" sz="1400">
                <a:solidFill>
                  <a:schemeClr val="bg2"/>
                </a:solidFill>
                <a:latin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t>10</a:t>
            </a:fld>
            <a:endParaRPr lang="en-US" altLang="es-E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sp>
        <p:nvSpPr>
          <p:cNvPr id="2970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grpSp>
        <p:nvGrpSpPr>
          <p:cNvPr id="152593" name="Group 17"/>
          <p:cNvGrpSpPr>
            <a:grpSpLocks/>
          </p:cNvGrpSpPr>
          <p:nvPr/>
        </p:nvGrpSpPr>
        <p:grpSpPr bwMode="auto">
          <a:xfrm>
            <a:off x="5949950" y="1700213"/>
            <a:ext cx="1646238" cy="1258887"/>
            <a:chOff x="6624" y="6624"/>
            <a:chExt cx="2592" cy="1983"/>
          </a:xfrm>
        </p:grpSpPr>
        <p:sp>
          <p:nvSpPr>
            <p:cNvPr id="29710" name="Freeform 18"/>
            <p:cNvSpPr>
              <a:spLocks/>
            </p:cNvSpPr>
            <p:nvPr/>
          </p:nvSpPr>
          <p:spPr bwMode="auto">
            <a:xfrm>
              <a:off x="6912" y="6624"/>
              <a:ext cx="2304" cy="1584"/>
            </a:xfrm>
            <a:custGeom>
              <a:avLst/>
              <a:gdLst>
                <a:gd name="T0" fmla="*/ 0 w 3024"/>
                <a:gd name="T1" fmla="*/ 0 h 2016"/>
                <a:gd name="T2" fmla="*/ 0 w 3024"/>
                <a:gd name="T3" fmla="*/ 978 h 2016"/>
                <a:gd name="T4" fmla="*/ 1337 w 3024"/>
                <a:gd name="T5" fmla="*/ 978 h 20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4" h="2016">
                  <a:moveTo>
                    <a:pt x="0" y="0"/>
                  </a:moveTo>
                  <a:lnTo>
                    <a:pt x="0" y="2016"/>
                  </a:lnTo>
                  <a:lnTo>
                    <a:pt x="3024" y="2016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9711" name="Line 19"/>
            <p:cNvSpPr>
              <a:spLocks noChangeShapeType="1"/>
            </p:cNvSpPr>
            <p:nvPr/>
          </p:nvSpPr>
          <p:spPr bwMode="auto">
            <a:xfrm flipH="1">
              <a:off x="7632" y="7200"/>
              <a:ext cx="0" cy="1008"/>
            </a:xfrm>
            <a:prstGeom prst="line">
              <a:avLst/>
            </a:prstGeom>
            <a:noFill/>
            <a:ln w="9525" cap="rnd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9712" name="Line 20"/>
            <p:cNvSpPr>
              <a:spLocks noChangeShapeType="1"/>
            </p:cNvSpPr>
            <p:nvPr/>
          </p:nvSpPr>
          <p:spPr bwMode="auto">
            <a:xfrm>
              <a:off x="8928" y="7200"/>
              <a:ext cx="0" cy="1008"/>
            </a:xfrm>
            <a:prstGeom prst="line">
              <a:avLst/>
            </a:prstGeom>
            <a:noFill/>
            <a:ln w="9525" cap="rnd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9713" name="WordArt 21"/>
            <p:cNvSpPr>
              <a:spLocks noChangeArrowheads="1" noChangeShapeType="1" noTextEdit="1"/>
            </p:cNvSpPr>
            <p:nvPr/>
          </p:nvSpPr>
          <p:spPr bwMode="auto">
            <a:xfrm>
              <a:off x="6624" y="7089"/>
              <a:ext cx="135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000000"/>
                  </a:solidFill>
                  <a:latin typeface="Arial Black" panose="020B0A04020102020204" pitchFamily="34" charset="0"/>
                </a:rPr>
                <a:t>P</a:t>
              </a:r>
            </a:p>
          </p:txBody>
        </p:sp>
        <p:sp>
          <p:nvSpPr>
            <p:cNvPr id="29714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7488" y="8352"/>
              <a:ext cx="255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000000"/>
                  </a:solidFill>
                  <a:latin typeface="Arial Black" panose="020B0A04020102020204" pitchFamily="34" charset="0"/>
                </a:rPr>
                <a:t>V1</a:t>
              </a:r>
            </a:p>
          </p:txBody>
        </p:sp>
        <p:sp>
          <p:nvSpPr>
            <p:cNvPr id="29715" name="Line 23"/>
            <p:cNvSpPr>
              <a:spLocks noChangeShapeType="1"/>
            </p:cNvSpPr>
            <p:nvPr/>
          </p:nvSpPr>
          <p:spPr bwMode="auto">
            <a:xfrm>
              <a:off x="7632" y="7200"/>
              <a:ext cx="12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9716" name="WordArt 24"/>
            <p:cNvSpPr>
              <a:spLocks noChangeArrowheads="1" noChangeShapeType="1" noTextEdit="1"/>
            </p:cNvSpPr>
            <p:nvPr/>
          </p:nvSpPr>
          <p:spPr bwMode="auto">
            <a:xfrm>
              <a:off x="7383" y="6912"/>
              <a:ext cx="105" cy="2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800" kern="10">
                  <a:solidFill>
                    <a:srgbClr val="FF00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29717" name="WordArt 25"/>
            <p:cNvSpPr>
              <a:spLocks noChangeArrowheads="1" noChangeShapeType="1" noTextEdit="1"/>
            </p:cNvSpPr>
            <p:nvPr/>
          </p:nvSpPr>
          <p:spPr bwMode="auto">
            <a:xfrm>
              <a:off x="8967" y="6912"/>
              <a:ext cx="105" cy="2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800" kern="10">
                  <a:solidFill>
                    <a:srgbClr val="FF000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29718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8176" y="7568"/>
              <a:ext cx="180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FF0000"/>
                  </a:solidFill>
                  <a:latin typeface="Arial Black" panose="020B0A04020102020204" pitchFamily="34" charset="0"/>
                </a:rPr>
                <a:t>W</a:t>
              </a:r>
            </a:p>
          </p:txBody>
        </p:sp>
        <p:sp>
          <p:nvSpPr>
            <p:cNvPr id="29719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8784" y="8352"/>
              <a:ext cx="255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000000"/>
                  </a:solidFill>
                  <a:latin typeface="Arial Black" panose="020B0A04020102020204" pitchFamily="34" charset="0"/>
                </a:rPr>
                <a:t>V2</a:t>
              </a:r>
            </a:p>
          </p:txBody>
        </p:sp>
        <p:sp>
          <p:nvSpPr>
            <p:cNvPr id="29720" name="Line 28"/>
            <p:cNvSpPr>
              <a:spLocks noChangeShapeType="1"/>
            </p:cNvSpPr>
            <p:nvPr/>
          </p:nvSpPr>
          <p:spPr bwMode="auto">
            <a:xfrm rot="16200000" flipH="1">
              <a:off x="7272" y="6840"/>
              <a:ext cx="0" cy="720"/>
            </a:xfrm>
            <a:prstGeom prst="line">
              <a:avLst/>
            </a:prstGeom>
            <a:noFill/>
            <a:ln w="9525" cap="rnd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graphicFrame>
        <p:nvGraphicFramePr>
          <p:cNvPr id="152605" name="Object 29"/>
          <p:cNvGraphicFramePr>
            <a:graphicFrameLocks noChangeAspect="1"/>
          </p:cNvGraphicFramePr>
          <p:nvPr/>
        </p:nvGraphicFramePr>
        <p:xfrm>
          <a:off x="2987675" y="2781300"/>
          <a:ext cx="936625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1" name="Ecuación" r:id="rId3" imgW="571252" imgH="431613" progId="Equation.3">
                  <p:embed/>
                </p:oleObj>
              </mc:Choice>
              <mc:Fallback>
                <p:oleObj name="Ecuación" r:id="rId3" imgW="571252" imgH="431613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781300"/>
                        <a:ext cx="936625" cy="6651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2607" name="AutoShape 31"/>
          <p:cNvSpPr>
            <a:spLocks noChangeArrowheads="1"/>
          </p:cNvSpPr>
          <p:nvPr/>
        </p:nvSpPr>
        <p:spPr bwMode="auto">
          <a:xfrm>
            <a:off x="2268538" y="2997200"/>
            <a:ext cx="431800" cy="144463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sp>
        <p:nvSpPr>
          <p:cNvPr id="152608" name="Rectangle 32"/>
          <p:cNvSpPr>
            <a:spLocks noChangeArrowheads="1"/>
          </p:cNvSpPr>
          <p:nvPr/>
        </p:nvSpPr>
        <p:spPr bwMode="auto">
          <a:xfrm>
            <a:off x="1547813" y="4005263"/>
            <a:ext cx="3887787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None/>
            </a:pP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 	dU = n c</a:t>
            </a:r>
            <a:r>
              <a:rPr lang="fr-FR" altLang="es-ES" sz="2000" baseline="-25000" dirty="0">
                <a:solidFill>
                  <a:srgbClr val="0B3808"/>
                </a:solidFill>
                <a:latin typeface="Times New Roman" panose="02020603050405020304" pitchFamily="18" charset="0"/>
              </a:rPr>
              <a:t>V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 dT	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 	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None/>
            </a:pPr>
            <a:r>
              <a:rPr lang="fr-FR" altLang="es-ES" sz="2000" dirty="0" smtClean="0">
                <a:solidFill>
                  <a:srgbClr val="0B3808"/>
                </a:solidFill>
                <a:latin typeface="Times New Roman" panose="02020603050405020304" pitchFamily="18" charset="0"/>
              </a:rPr>
              <a:t>	</a:t>
            </a:r>
            <a:r>
              <a:rPr lang="es-ES_tradnl" altLang="es-ES" sz="2000" dirty="0" smtClean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W = P dV	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	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None/>
            </a:pP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	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Q = n c</a:t>
            </a:r>
            <a:r>
              <a:rPr lang="fr-FR" altLang="es-ES" sz="2000" baseline="-25000" dirty="0">
                <a:solidFill>
                  <a:srgbClr val="0B3808"/>
                </a:solidFill>
                <a:latin typeface="Times New Roman" panose="02020603050405020304" pitchFamily="18" charset="0"/>
              </a:rPr>
              <a:t>P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 dT	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	</a:t>
            </a:r>
            <a:endParaRPr lang="es-ES" altLang="es-ES" sz="2000" dirty="0">
              <a:solidFill>
                <a:srgbClr val="0B3808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2609" name="Rectangle 33"/>
          <p:cNvSpPr>
            <a:spLocks noChangeArrowheads="1"/>
          </p:cNvSpPr>
          <p:nvPr/>
        </p:nvSpPr>
        <p:spPr bwMode="auto">
          <a:xfrm>
            <a:off x="4860925" y="4005263"/>
            <a:ext cx="2665413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Char char="4"/>
              <a:defRPr kumimoji="1">
                <a:solidFill>
                  <a:srgbClr val="0B3808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defRPr kumimoji="1">
                <a:solidFill>
                  <a:srgbClr val="0B3808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Char char="•"/>
              <a:defRPr kumimoji="1">
                <a:solidFill>
                  <a:srgbClr val="0B3808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Char char="–"/>
              <a:defRPr kumimoj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Char char="»"/>
              <a:defRPr kumimoj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buFont typeface="Monotype Sorts" pitchFamily="2" charset="2"/>
              <a:buNone/>
              <a:defRPr/>
            </a:pPr>
            <a:r>
              <a:rPr lang="es-ES_tradnl" altLang="es-ES" sz="2000" dirty="0" smtClean="0">
                <a:sym typeface="Symbol" pitchFamily="18" charset="2"/>
              </a:rPr>
              <a:t></a:t>
            </a:r>
            <a:r>
              <a:rPr lang="fr-FR" altLang="es-ES" sz="2000" dirty="0" smtClean="0"/>
              <a:t>U = n </a:t>
            </a:r>
            <a:r>
              <a:rPr lang="fr-FR" altLang="es-ES" sz="2000" dirty="0" err="1" smtClean="0"/>
              <a:t>c</a:t>
            </a:r>
            <a:r>
              <a:rPr lang="fr-FR" altLang="es-ES" sz="2000" baseline="-25000" dirty="0" err="1" smtClean="0"/>
              <a:t>V</a:t>
            </a:r>
            <a:r>
              <a:rPr lang="fr-FR" altLang="es-ES" sz="2000" dirty="0" smtClean="0"/>
              <a:t> (T</a:t>
            </a:r>
            <a:r>
              <a:rPr lang="fr-FR" altLang="es-ES" sz="2000" baseline="-25000" dirty="0" smtClean="0"/>
              <a:t>2</a:t>
            </a:r>
            <a:r>
              <a:rPr lang="fr-FR" altLang="es-ES" sz="2000" dirty="0" smtClean="0"/>
              <a:t> - T</a:t>
            </a:r>
            <a:r>
              <a:rPr lang="fr-FR" altLang="es-ES" sz="2000" baseline="-25000" dirty="0" smtClean="0"/>
              <a:t>1</a:t>
            </a:r>
            <a:r>
              <a:rPr lang="fr-FR" altLang="es-ES" sz="2000" dirty="0" smtClean="0"/>
              <a:t>)</a:t>
            </a:r>
          </a:p>
          <a:p>
            <a:pPr>
              <a:buFont typeface="Monotype Sorts" pitchFamily="2" charset="2"/>
              <a:buNone/>
              <a:defRPr/>
            </a:pPr>
            <a:r>
              <a:rPr lang="fr-FR" altLang="es-ES" sz="2000" dirty="0" smtClean="0"/>
              <a:t>W = P (V</a:t>
            </a:r>
            <a:r>
              <a:rPr lang="fr-FR" altLang="es-ES" sz="2000" baseline="-25000" dirty="0" smtClean="0"/>
              <a:t>2</a:t>
            </a:r>
            <a:r>
              <a:rPr lang="fr-FR" altLang="es-ES" sz="2000" dirty="0" smtClean="0"/>
              <a:t> - V</a:t>
            </a:r>
            <a:r>
              <a:rPr lang="fr-FR" altLang="es-ES" sz="2000" baseline="-25000" dirty="0" smtClean="0"/>
              <a:t>1</a:t>
            </a:r>
            <a:r>
              <a:rPr lang="fr-FR" altLang="es-ES" sz="2000" dirty="0" smtClean="0"/>
              <a:t>)</a:t>
            </a:r>
          </a:p>
          <a:p>
            <a:pPr>
              <a:buFont typeface="Monotype Sorts" pitchFamily="2" charset="2"/>
              <a:buNone/>
              <a:defRPr/>
            </a:pPr>
            <a:r>
              <a:rPr lang="fr-FR" altLang="es-ES" sz="2000" dirty="0" smtClean="0"/>
              <a:t>Q = n </a:t>
            </a:r>
            <a:r>
              <a:rPr lang="fr-FR" altLang="es-ES" sz="2000" dirty="0" err="1" smtClean="0"/>
              <a:t>c</a:t>
            </a:r>
            <a:r>
              <a:rPr lang="fr-FR" altLang="es-ES" sz="2000" baseline="-25000" dirty="0" err="1" smtClean="0"/>
              <a:t>P</a:t>
            </a:r>
            <a:r>
              <a:rPr lang="fr-FR" altLang="es-ES" sz="2000" dirty="0" smtClean="0"/>
              <a:t> (T</a:t>
            </a:r>
            <a:r>
              <a:rPr lang="fr-FR" altLang="es-ES" sz="2000" baseline="-25000" dirty="0" smtClean="0"/>
              <a:t>2</a:t>
            </a:r>
            <a:r>
              <a:rPr lang="fr-FR" altLang="es-ES" sz="2000" dirty="0" smtClean="0"/>
              <a:t> - T</a:t>
            </a:r>
            <a:r>
              <a:rPr lang="fr-FR" altLang="es-ES" sz="2000" baseline="-25000" dirty="0" smtClean="0"/>
              <a:t>1</a:t>
            </a:r>
            <a:r>
              <a:rPr lang="fr-FR" altLang="es-ES" sz="2000" dirty="0" smtClean="0"/>
              <a:t>)</a:t>
            </a:r>
            <a:endParaRPr lang="es-ES" altLang="es-ES" sz="2000" dirty="0" smtClean="0"/>
          </a:p>
        </p:txBody>
      </p:sp>
      <p:sp>
        <p:nvSpPr>
          <p:cNvPr id="2" name="CuadroTexto 1"/>
          <p:cNvSpPr txBox="1"/>
          <p:nvPr/>
        </p:nvSpPr>
        <p:spPr>
          <a:xfrm>
            <a:off x="3970213" y="3078441"/>
            <a:ext cx="1781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 err="1" smtClean="0"/>
              <a:t>Ec</a:t>
            </a:r>
            <a:r>
              <a:rPr lang="es-ES" sz="1800" b="1" dirty="0" smtClean="0"/>
              <a:t>. de proceso</a:t>
            </a:r>
            <a:endParaRPr lang="es-ES" sz="18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2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2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2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2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2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2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2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2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52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/>
      <p:bldP spid="152607" grpId="0" animBg="1"/>
      <p:bldP spid="152608" grpId="0" build="p" autoUpdateAnimBg="0"/>
      <p:bldP spid="152609" grpId="0" build="p" autoUpdateAnimBg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93775" y="533400"/>
            <a:ext cx="7681913" cy="990600"/>
          </a:xfrm>
          <a:noFill/>
        </p:spPr>
        <p:txBody>
          <a:bodyPr lIns="92075" tIns="46038" rIns="92075" bIns="46038"/>
          <a:lstStyle/>
          <a:p>
            <a:r>
              <a:rPr lang="es-ES_tradnl" altLang="es-ES" smtClean="0">
                <a:solidFill>
                  <a:srgbClr val="008000"/>
                </a:solidFill>
              </a:rPr>
              <a:t>5 – Procesos en Gases Ideales</a:t>
            </a:r>
            <a:endParaRPr lang="es-ES" altLang="es-ES" smtClean="0">
              <a:solidFill>
                <a:srgbClr val="008000"/>
              </a:solidFill>
            </a:endParaRP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90600" y="1484313"/>
            <a:ext cx="4999638" cy="149293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s-ES_tradnl" altLang="es-ES" dirty="0" smtClean="0"/>
              <a:t>B]</a:t>
            </a:r>
            <a:r>
              <a:rPr lang="es-ES_tradnl" altLang="es-ES" dirty="0" smtClean="0">
                <a:solidFill>
                  <a:srgbClr val="003399"/>
                </a:solidFill>
              </a:rPr>
              <a:t>  </a:t>
            </a:r>
            <a:r>
              <a:rPr lang="es-ES_tradnl" altLang="es-ES" u="sng" dirty="0" smtClean="0">
                <a:solidFill>
                  <a:srgbClr val="C00000"/>
                </a:solidFill>
              </a:rPr>
              <a:t>Proceso </a:t>
            </a:r>
            <a:r>
              <a:rPr lang="es-ES_tradnl" altLang="es-ES" u="sng" dirty="0" err="1" smtClean="0">
                <a:solidFill>
                  <a:srgbClr val="C00000"/>
                </a:solidFill>
              </a:rPr>
              <a:t>Isocoro</a:t>
            </a:r>
            <a:r>
              <a:rPr lang="es-ES_tradnl" altLang="es-ES" dirty="0" smtClean="0">
                <a:solidFill>
                  <a:schemeClr val="accent2"/>
                </a:solidFill>
              </a:rPr>
              <a:t>      </a:t>
            </a:r>
            <a:r>
              <a:rPr lang="es-ES_tradnl" altLang="es-ES" dirty="0" smtClean="0"/>
              <a:t>V = </a:t>
            </a:r>
            <a:r>
              <a:rPr lang="es-ES_tradnl" altLang="es-ES" dirty="0" err="1" smtClean="0"/>
              <a:t>Cte</a:t>
            </a:r>
            <a:endParaRPr lang="es-ES_tradnl" altLang="es-ES" dirty="0" smtClean="0"/>
          </a:p>
          <a:p>
            <a:pPr marL="342900" lvl="1" indent="0">
              <a:buNone/>
            </a:pPr>
            <a:r>
              <a:rPr lang="fr-FR" altLang="es-ES" dirty="0" smtClean="0"/>
              <a:t> </a:t>
            </a:r>
          </a:p>
          <a:p>
            <a:pPr marL="342900" lvl="1" indent="0">
              <a:buNone/>
            </a:pPr>
            <a:r>
              <a:rPr lang="fr-FR" altLang="es-ES" dirty="0" smtClean="0"/>
              <a:t>	P</a:t>
            </a:r>
            <a:r>
              <a:rPr lang="fr-FR" altLang="es-ES" baseline="-25000" dirty="0" smtClean="0"/>
              <a:t>1</a:t>
            </a:r>
            <a:r>
              <a:rPr lang="fr-FR" altLang="es-ES" dirty="0" smtClean="0"/>
              <a:t> V = n R T</a:t>
            </a:r>
            <a:r>
              <a:rPr lang="fr-FR" altLang="es-ES" baseline="-25000" dirty="0" smtClean="0"/>
              <a:t>1</a:t>
            </a:r>
            <a:r>
              <a:rPr lang="fr-FR" altLang="es-ES" dirty="0" smtClean="0"/>
              <a:t>  	P</a:t>
            </a:r>
            <a:r>
              <a:rPr lang="fr-FR" altLang="es-ES" baseline="-25000" dirty="0" smtClean="0"/>
              <a:t>2</a:t>
            </a:r>
            <a:r>
              <a:rPr lang="fr-FR" altLang="es-ES" dirty="0" smtClean="0"/>
              <a:t> V = n R T</a:t>
            </a:r>
            <a:r>
              <a:rPr lang="fr-FR" altLang="es-ES" baseline="-25000" dirty="0" smtClean="0"/>
              <a:t>2</a:t>
            </a:r>
            <a:r>
              <a:rPr lang="fr-FR" altLang="es-ES" dirty="0" smtClean="0"/>
              <a:t> </a:t>
            </a:r>
            <a:endParaRPr lang="es-ES_tradnl" altLang="es-ES" dirty="0" smtClean="0"/>
          </a:p>
        </p:txBody>
      </p:sp>
      <p:sp>
        <p:nvSpPr>
          <p:cNvPr id="30724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s-ES" sz="1200">
                <a:solidFill>
                  <a:schemeClr val="bg2"/>
                </a:solidFill>
                <a:latin typeface="Times New Roman" panose="02020603050405020304" pitchFamily="18" charset="0"/>
              </a:rPr>
              <a:t>Física II. J.A.Moleón</a:t>
            </a:r>
          </a:p>
        </p:txBody>
      </p:sp>
      <p:sp>
        <p:nvSpPr>
          <p:cNvPr id="30725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6835080" y="635635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fld id="{27EF0B82-E631-49FD-8C70-67EAFAC8CDFC}" type="slidenum">
              <a:rPr lang="en-US" altLang="es-ES" sz="1400">
                <a:solidFill>
                  <a:schemeClr val="bg2"/>
                </a:solidFill>
                <a:latin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t>11</a:t>
            </a:fld>
            <a:endParaRPr lang="en-US" altLang="es-E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graphicFrame>
        <p:nvGraphicFramePr>
          <p:cNvPr id="156692" name="Object 20"/>
          <p:cNvGraphicFramePr>
            <a:graphicFrameLocks noChangeAspect="1"/>
          </p:cNvGraphicFramePr>
          <p:nvPr/>
        </p:nvGraphicFramePr>
        <p:xfrm>
          <a:off x="3019425" y="2781300"/>
          <a:ext cx="873125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3" name="Ecuación" r:id="rId3" imgW="533169" imgH="431613" progId="Equation.3">
                  <p:embed/>
                </p:oleObj>
              </mc:Choice>
              <mc:Fallback>
                <p:oleObj name="Ecuación" r:id="rId3" imgW="533169" imgH="431613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9425" y="2781300"/>
                        <a:ext cx="873125" cy="6651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93" name="AutoShape 21"/>
          <p:cNvSpPr>
            <a:spLocks noChangeArrowheads="1"/>
          </p:cNvSpPr>
          <p:nvPr/>
        </p:nvSpPr>
        <p:spPr bwMode="auto">
          <a:xfrm>
            <a:off x="2268538" y="2997200"/>
            <a:ext cx="431800" cy="144463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sp>
        <p:nvSpPr>
          <p:cNvPr id="156694" name="Rectangle 22"/>
          <p:cNvSpPr>
            <a:spLocks noChangeArrowheads="1"/>
          </p:cNvSpPr>
          <p:nvPr/>
        </p:nvSpPr>
        <p:spPr bwMode="auto">
          <a:xfrm>
            <a:off x="1547813" y="4005263"/>
            <a:ext cx="3887787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None/>
            </a:pP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 	dU = n c</a:t>
            </a:r>
            <a:r>
              <a:rPr lang="fr-FR" altLang="es-ES" sz="2000" baseline="-25000" dirty="0">
                <a:solidFill>
                  <a:srgbClr val="0B3808"/>
                </a:solidFill>
                <a:latin typeface="Times New Roman" panose="02020603050405020304" pitchFamily="18" charset="0"/>
              </a:rPr>
              <a:t>V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 dT	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 	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None/>
            </a:pP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	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W = P dV	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	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None/>
            </a:pP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	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Q = n c</a:t>
            </a:r>
            <a:r>
              <a:rPr lang="fr-FR" altLang="es-ES" sz="2000" baseline="-25000" dirty="0">
                <a:solidFill>
                  <a:srgbClr val="0B3808"/>
                </a:solidFill>
                <a:latin typeface="Times New Roman" panose="02020603050405020304" pitchFamily="18" charset="0"/>
              </a:rPr>
              <a:t>V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 dT	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	</a:t>
            </a:r>
            <a:endParaRPr lang="es-ES" altLang="es-ES" sz="2000" dirty="0">
              <a:solidFill>
                <a:srgbClr val="0B3808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6695" name="Rectangle 23"/>
          <p:cNvSpPr>
            <a:spLocks noChangeArrowheads="1"/>
          </p:cNvSpPr>
          <p:nvPr/>
        </p:nvSpPr>
        <p:spPr bwMode="auto">
          <a:xfrm>
            <a:off x="4860925" y="4005263"/>
            <a:ext cx="2879725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None/>
            </a:pPr>
            <a:r>
              <a:rPr lang="es-ES_tradnl" altLang="es-ES" sz="200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fr-FR" altLang="es-ES" sz="2000">
                <a:solidFill>
                  <a:srgbClr val="0B3808"/>
                </a:solidFill>
                <a:latin typeface="Times New Roman" panose="02020603050405020304" pitchFamily="18" charset="0"/>
              </a:rPr>
              <a:t>U = n c</a:t>
            </a:r>
            <a:r>
              <a:rPr lang="fr-FR" altLang="es-ES" sz="2000" baseline="-25000">
                <a:solidFill>
                  <a:srgbClr val="0B3808"/>
                </a:solidFill>
                <a:latin typeface="Times New Roman" panose="02020603050405020304" pitchFamily="18" charset="0"/>
              </a:rPr>
              <a:t>V</a:t>
            </a:r>
            <a:r>
              <a:rPr lang="fr-FR" altLang="es-ES" sz="2000">
                <a:solidFill>
                  <a:srgbClr val="0B3808"/>
                </a:solidFill>
                <a:latin typeface="Times New Roman" panose="02020603050405020304" pitchFamily="18" charset="0"/>
              </a:rPr>
              <a:t> (T</a:t>
            </a:r>
            <a:r>
              <a:rPr lang="fr-FR" altLang="es-ES" sz="2000" baseline="-25000">
                <a:solidFill>
                  <a:srgbClr val="0B3808"/>
                </a:solidFill>
                <a:latin typeface="Times New Roman" panose="02020603050405020304" pitchFamily="18" charset="0"/>
              </a:rPr>
              <a:t>2</a:t>
            </a:r>
            <a:r>
              <a:rPr lang="fr-FR" altLang="es-ES" sz="2000">
                <a:solidFill>
                  <a:srgbClr val="0B3808"/>
                </a:solidFill>
                <a:latin typeface="Times New Roman" panose="02020603050405020304" pitchFamily="18" charset="0"/>
              </a:rPr>
              <a:t> - T</a:t>
            </a:r>
            <a:r>
              <a:rPr lang="fr-FR" altLang="es-ES" sz="2000" baseline="-25000">
                <a:solidFill>
                  <a:srgbClr val="0B3808"/>
                </a:solidFill>
                <a:latin typeface="Times New Roman" panose="02020603050405020304" pitchFamily="18" charset="0"/>
              </a:rPr>
              <a:t>1</a:t>
            </a:r>
            <a:r>
              <a:rPr lang="fr-FR" altLang="es-ES" sz="2000">
                <a:solidFill>
                  <a:srgbClr val="0B3808"/>
                </a:solidFill>
                <a:latin typeface="Times New Roman" panose="02020603050405020304" pitchFamily="18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None/>
            </a:pPr>
            <a:r>
              <a:rPr lang="fr-FR" altLang="es-ES" sz="2000">
                <a:solidFill>
                  <a:srgbClr val="0B3808"/>
                </a:solidFill>
                <a:latin typeface="Times New Roman" panose="02020603050405020304" pitchFamily="18" charset="0"/>
              </a:rPr>
              <a:t>W = 0</a:t>
            </a:r>
          </a:p>
          <a:p>
            <a:pPr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None/>
            </a:pPr>
            <a:r>
              <a:rPr lang="fr-FR" altLang="es-ES" sz="2000">
                <a:solidFill>
                  <a:srgbClr val="0B3808"/>
                </a:solidFill>
                <a:latin typeface="Times New Roman" panose="02020603050405020304" pitchFamily="18" charset="0"/>
              </a:rPr>
              <a:t>Q = n c</a:t>
            </a:r>
            <a:r>
              <a:rPr lang="fr-FR" altLang="es-ES" sz="2000" baseline="-25000">
                <a:solidFill>
                  <a:srgbClr val="0B3808"/>
                </a:solidFill>
                <a:latin typeface="Times New Roman" panose="02020603050405020304" pitchFamily="18" charset="0"/>
              </a:rPr>
              <a:t>V</a:t>
            </a:r>
            <a:r>
              <a:rPr lang="fr-FR" altLang="es-ES" sz="2000">
                <a:solidFill>
                  <a:srgbClr val="0B3808"/>
                </a:solidFill>
                <a:latin typeface="Times New Roman" panose="02020603050405020304" pitchFamily="18" charset="0"/>
              </a:rPr>
              <a:t> (T</a:t>
            </a:r>
            <a:r>
              <a:rPr lang="fr-FR" altLang="es-ES" sz="2000" baseline="-25000">
                <a:solidFill>
                  <a:srgbClr val="0B3808"/>
                </a:solidFill>
                <a:latin typeface="Times New Roman" panose="02020603050405020304" pitchFamily="18" charset="0"/>
              </a:rPr>
              <a:t>2</a:t>
            </a:r>
            <a:r>
              <a:rPr lang="fr-FR" altLang="es-ES" sz="2000">
                <a:solidFill>
                  <a:srgbClr val="0B3808"/>
                </a:solidFill>
                <a:latin typeface="Times New Roman" panose="02020603050405020304" pitchFamily="18" charset="0"/>
              </a:rPr>
              <a:t> - T</a:t>
            </a:r>
            <a:r>
              <a:rPr lang="fr-FR" altLang="es-ES" sz="2000" baseline="-25000">
                <a:solidFill>
                  <a:srgbClr val="0B3808"/>
                </a:solidFill>
                <a:latin typeface="Times New Roman" panose="02020603050405020304" pitchFamily="18" charset="0"/>
              </a:rPr>
              <a:t>1</a:t>
            </a:r>
            <a:r>
              <a:rPr lang="fr-FR" altLang="es-ES" sz="2000">
                <a:solidFill>
                  <a:srgbClr val="0B3808"/>
                </a:solidFill>
                <a:latin typeface="Times New Roman" panose="02020603050405020304" pitchFamily="18" charset="0"/>
              </a:rPr>
              <a:t>) = </a:t>
            </a:r>
            <a:r>
              <a:rPr lang="es-ES_tradnl" altLang="es-ES" sz="200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fr-FR" altLang="es-ES" sz="2000">
                <a:solidFill>
                  <a:srgbClr val="0B3808"/>
                </a:solidFill>
                <a:latin typeface="Times New Roman" panose="02020603050405020304" pitchFamily="18" charset="0"/>
              </a:rPr>
              <a:t>U </a:t>
            </a:r>
            <a:endParaRPr lang="es-ES" altLang="es-ES" sz="2000">
              <a:solidFill>
                <a:srgbClr val="0B3808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6696" name="Group 24"/>
          <p:cNvGrpSpPr>
            <a:grpSpLocks/>
          </p:cNvGrpSpPr>
          <p:nvPr/>
        </p:nvGrpSpPr>
        <p:grpSpPr bwMode="auto">
          <a:xfrm>
            <a:off x="6287408" y="2449026"/>
            <a:ext cx="1443038" cy="1260475"/>
            <a:chOff x="7520" y="11265"/>
            <a:chExt cx="2272" cy="1983"/>
          </a:xfrm>
        </p:grpSpPr>
        <p:sp>
          <p:nvSpPr>
            <p:cNvPr id="30733" name="Freeform 25"/>
            <p:cNvSpPr>
              <a:spLocks/>
            </p:cNvSpPr>
            <p:nvPr/>
          </p:nvSpPr>
          <p:spPr bwMode="auto">
            <a:xfrm>
              <a:off x="7920" y="11265"/>
              <a:ext cx="1872" cy="1584"/>
            </a:xfrm>
            <a:custGeom>
              <a:avLst/>
              <a:gdLst>
                <a:gd name="T0" fmla="*/ 0 w 3024"/>
                <a:gd name="T1" fmla="*/ 0 h 2016"/>
                <a:gd name="T2" fmla="*/ 0 w 3024"/>
                <a:gd name="T3" fmla="*/ 978 h 2016"/>
                <a:gd name="T4" fmla="*/ 717 w 3024"/>
                <a:gd name="T5" fmla="*/ 978 h 20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4" h="2016">
                  <a:moveTo>
                    <a:pt x="0" y="0"/>
                  </a:moveTo>
                  <a:lnTo>
                    <a:pt x="0" y="2016"/>
                  </a:lnTo>
                  <a:lnTo>
                    <a:pt x="3024" y="2016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0734" name="Line 26"/>
            <p:cNvSpPr>
              <a:spLocks noChangeShapeType="1"/>
            </p:cNvSpPr>
            <p:nvPr/>
          </p:nvSpPr>
          <p:spPr bwMode="auto">
            <a:xfrm flipH="1">
              <a:off x="8928" y="12240"/>
              <a:ext cx="0" cy="609"/>
            </a:xfrm>
            <a:prstGeom prst="line">
              <a:avLst/>
            </a:prstGeom>
            <a:noFill/>
            <a:ln w="9525" cap="rnd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0735" name="Line 27"/>
            <p:cNvSpPr>
              <a:spLocks noChangeShapeType="1"/>
            </p:cNvSpPr>
            <p:nvPr/>
          </p:nvSpPr>
          <p:spPr bwMode="auto">
            <a:xfrm rot="-5400000">
              <a:off x="8424" y="11016"/>
              <a:ext cx="0" cy="1008"/>
            </a:xfrm>
            <a:prstGeom prst="line">
              <a:avLst/>
            </a:prstGeom>
            <a:noFill/>
            <a:ln w="9525" cap="rnd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0736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7520" y="11376"/>
              <a:ext cx="255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000000"/>
                  </a:solidFill>
                  <a:latin typeface="Arial Black" panose="020B0A04020102020204" pitchFamily="34" charset="0"/>
                </a:rPr>
                <a:t>P1</a:t>
              </a:r>
            </a:p>
          </p:txBody>
        </p:sp>
        <p:sp>
          <p:nvSpPr>
            <p:cNvPr id="30737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8848" y="12993"/>
              <a:ext cx="135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000000"/>
                  </a:solidFill>
                  <a:latin typeface="Arial Black" panose="020B0A04020102020204" pitchFamily="34" charset="0"/>
                </a:rPr>
                <a:t>V</a:t>
              </a:r>
            </a:p>
          </p:txBody>
        </p:sp>
        <p:sp>
          <p:nvSpPr>
            <p:cNvPr id="30738" name="Line 30"/>
            <p:cNvSpPr>
              <a:spLocks noChangeShapeType="1"/>
            </p:cNvSpPr>
            <p:nvPr/>
          </p:nvSpPr>
          <p:spPr bwMode="auto">
            <a:xfrm rot="16200000" flipH="1">
              <a:off x="8568" y="11880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0739" name="WordArt 31"/>
            <p:cNvSpPr>
              <a:spLocks noChangeArrowheads="1" noChangeShapeType="1" noTextEdit="1"/>
            </p:cNvSpPr>
            <p:nvPr/>
          </p:nvSpPr>
          <p:spPr bwMode="auto">
            <a:xfrm>
              <a:off x="9072" y="11376"/>
              <a:ext cx="105" cy="2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800" kern="10">
                  <a:solidFill>
                    <a:srgbClr val="FF00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30740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9072" y="12096"/>
              <a:ext cx="105" cy="2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800" kern="10">
                  <a:solidFill>
                    <a:srgbClr val="FF000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30741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7520" y="12096"/>
              <a:ext cx="255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000000"/>
                  </a:solidFill>
                  <a:latin typeface="Arial Black" panose="020B0A04020102020204" pitchFamily="34" charset="0"/>
                </a:rPr>
                <a:t>P2</a:t>
              </a:r>
            </a:p>
          </p:txBody>
        </p:sp>
        <p:sp>
          <p:nvSpPr>
            <p:cNvPr id="30742" name="Line 34"/>
            <p:cNvSpPr>
              <a:spLocks noChangeShapeType="1"/>
            </p:cNvSpPr>
            <p:nvPr/>
          </p:nvSpPr>
          <p:spPr bwMode="auto">
            <a:xfrm rot="5400000" flipH="1" flipV="1">
              <a:off x="8424" y="11720"/>
              <a:ext cx="0" cy="1008"/>
            </a:xfrm>
            <a:prstGeom prst="line">
              <a:avLst/>
            </a:prstGeom>
            <a:noFill/>
            <a:ln w="9525" cap="rnd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" name="CuadroTexto 1"/>
          <p:cNvSpPr txBox="1"/>
          <p:nvPr/>
        </p:nvSpPr>
        <p:spPr>
          <a:xfrm>
            <a:off x="7082374" y="1208832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hlinkClick r:id="rId5"/>
              </a:rPr>
              <a:t>procesos</a:t>
            </a:r>
            <a:endParaRPr lang="es-ES" sz="2000" dirty="0"/>
          </a:p>
        </p:txBody>
      </p:sp>
      <p:sp>
        <p:nvSpPr>
          <p:cNvPr id="24" name="CuadroTexto 23"/>
          <p:cNvSpPr txBox="1"/>
          <p:nvPr/>
        </p:nvSpPr>
        <p:spPr>
          <a:xfrm>
            <a:off x="3970213" y="3078441"/>
            <a:ext cx="1781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 err="1" smtClean="0"/>
              <a:t>Ec</a:t>
            </a:r>
            <a:r>
              <a:rPr lang="es-ES" sz="1800" b="1" dirty="0" smtClean="0"/>
              <a:t>. de proceso</a:t>
            </a:r>
            <a:endParaRPr lang="es-ES" sz="18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66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66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66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566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/>
      <p:bldP spid="156693" grpId="0" animBg="1"/>
      <p:bldP spid="156694" grpId="0" build="p" autoUpdateAnimBg="0"/>
      <p:bldP spid="156695" grpId="0" build="p" autoUpdateAnimBg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993775" y="533400"/>
            <a:ext cx="7681913" cy="990600"/>
          </a:xfrm>
          <a:noFill/>
        </p:spPr>
        <p:txBody>
          <a:bodyPr lIns="92075" tIns="46038" rIns="92075" bIns="46038"/>
          <a:lstStyle/>
          <a:p>
            <a:r>
              <a:rPr lang="es-ES_tradnl" altLang="es-ES" smtClean="0">
                <a:solidFill>
                  <a:srgbClr val="008000"/>
                </a:solidFill>
              </a:rPr>
              <a:t>5 – Procesos en Gases Ideales</a:t>
            </a:r>
            <a:endParaRPr lang="es-ES" altLang="es-ES" smtClean="0">
              <a:solidFill>
                <a:srgbClr val="008000"/>
              </a:solidFill>
            </a:endParaRP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90600" y="1484313"/>
            <a:ext cx="7613650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s-ES_tradnl" altLang="es-ES" dirty="0" smtClean="0"/>
              <a:t>C]</a:t>
            </a:r>
            <a:r>
              <a:rPr lang="es-ES_tradnl" altLang="es-ES" dirty="0" smtClean="0">
                <a:solidFill>
                  <a:srgbClr val="003399"/>
                </a:solidFill>
              </a:rPr>
              <a:t>  </a:t>
            </a:r>
            <a:r>
              <a:rPr lang="es-ES_tradnl" altLang="es-ES" u="sng" dirty="0" smtClean="0">
                <a:solidFill>
                  <a:srgbClr val="C00000"/>
                </a:solidFill>
              </a:rPr>
              <a:t>Proceso Isotermo</a:t>
            </a:r>
            <a:r>
              <a:rPr lang="es-ES_tradnl" altLang="es-ES" dirty="0" smtClean="0">
                <a:solidFill>
                  <a:schemeClr val="accent2"/>
                </a:solidFill>
              </a:rPr>
              <a:t>      </a:t>
            </a:r>
            <a:r>
              <a:rPr lang="es-ES_tradnl" altLang="es-ES" dirty="0" smtClean="0"/>
              <a:t> T = </a:t>
            </a:r>
            <a:r>
              <a:rPr lang="es-ES_tradnl" altLang="es-ES" dirty="0" err="1" smtClean="0"/>
              <a:t>Cte</a:t>
            </a:r>
            <a:endParaRPr lang="es-ES_tradnl" altLang="es-ES" dirty="0" smtClean="0"/>
          </a:p>
          <a:p>
            <a:pPr marL="342900" lvl="1" indent="0">
              <a:buNone/>
            </a:pPr>
            <a:r>
              <a:rPr lang="fr-FR" altLang="es-ES" dirty="0" smtClean="0"/>
              <a:t> </a:t>
            </a:r>
          </a:p>
          <a:p>
            <a:pPr marL="342900" lvl="1" indent="0">
              <a:buNone/>
            </a:pPr>
            <a:r>
              <a:rPr lang="fr-FR" altLang="es-ES" dirty="0" smtClean="0"/>
              <a:t>	P</a:t>
            </a:r>
            <a:r>
              <a:rPr lang="fr-FR" altLang="es-ES" baseline="-25000" dirty="0" smtClean="0"/>
              <a:t>1</a:t>
            </a:r>
            <a:r>
              <a:rPr lang="fr-FR" altLang="es-ES" dirty="0" smtClean="0"/>
              <a:t> V</a:t>
            </a:r>
            <a:r>
              <a:rPr lang="fr-FR" altLang="es-ES" baseline="-25000" dirty="0" smtClean="0"/>
              <a:t>1</a:t>
            </a:r>
            <a:r>
              <a:rPr lang="fr-FR" altLang="es-ES" dirty="0" smtClean="0"/>
              <a:t> = n R T  	P</a:t>
            </a:r>
            <a:r>
              <a:rPr lang="fr-FR" altLang="es-ES" baseline="-25000" dirty="0" smtClean="0"/>
              <a:t>2</a:t>
            </a:r>
            <a:r>
              <a:rPr lang="fr-FR" altLang="es-ES" dirty="0" smtClean="0"/>
              <a:t> V</a:t>
            </a:r>
            <a:r>
              <a:rPr lang="fr-FR" altLang="es-ES" baseline="-25000" dirty="0" smtClean="0"/>
              <a:t>2</a:t>
            </a:r>
            <a:r>
              <a:rPr lang="fr-FR" altLang="es-ES" dirty="0" smtClean="0"/>
              <a:t> = n R T</a:t>
            </a:r>
            <a:endParaRPr lang="es-ES_tradnl" altLang="es-ES" dirty="0" smtClean="0"/>
          </a:p>
        </p:txBody>
      </p:sp>
      <p:sp>
        <p:nvSpPr>
          <p:cNvPr id="31748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s-ES" sz="1200">
                <a:solidFill>
                  <a:schemeClr val="bg2"/>
                </a:solidFill>
                <a:latin typeface="Times New Roman" panose="02020603050405020304" pitchFamily="18" charset="0"/>
              </a:rPr>
              <a:t>Física II. J.A.Moleón</a:t>
            </a:r>
          </a:p>
        </p:txBody>
      </p:sp>
      <p:sp>
        <p:nvSpPr>
          <p:cNvPr id="31749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6835080" y="635635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fld id="{B0217EA2-76E9-471C-9ECD-C5CBF1CDA937}" type="slidenum">
              <a:rPr lang="en-US" altLang="es-ES" sz="1400">
                <a:solidFill>
                  <a:schemeClr val="bg2"/>
                </a:solidFill>
                <a:latin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t>12</a:t>
            </a:fld>
            <a:endParaRPr lang="en-US" altLang="es-E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5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graphicFrame>
        <p:nvGraphicFramePr>
          <p:cNvPr id="157704" name="Object 8"/>
          <p:cNvGraphicFramePr>
            <a:graphicFrameLocks noChangeAspect="1"/>
          </p:cNvGraphicFramePr>
          <p:nvPr/>
        </p:nvGraphicFramePr>
        <p:xfrm>
          <a:off x="3008313" y="2924175"/>
          <a:ext cx="1058862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4" name="Ecuación" r:id="rId3" imgW="647419" imgH="203112" progId="Equation.3">
                  <p:embed/>
                </p:oleObj>
              </mc:Choice>
              <mc:Fallback>
                <p:oleObj name="Ecuación" r:id="rId3" imgW="647419" imgH="20311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8313" y="2924175"/>
                        <a:ext cx="1058862" cy="3143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705" name="AutoShape 9"/>
          <p:cNvSpPr>
            <a:spLocks noChangeArrowheads="1"/>
          </p:cNvSpPr>
          <p:nvPr/>
        </p:nvSpPr>
        <p:spPr bwMode="auto">
          <a:xfrm>
            <a:off x="6156325" y="4437063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sp>
        <p:nvSpPr>
          <p:cNvPr id="157706" name="Rectangle 10"/>
          <p:cNvSpPr>
            <a:spLocks noChangeArrowheads="1"/>
          </p:cNvSpPr>
          <p:nvPr/>
        </p:nvSpPr>
        <p:spPr bwMode="auto">
          <a:xfrm>
            <a:off x="1116013" y="3500438"/>
            <a:ext cx="3887787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None/>
            </a:pP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 	dU = n c</a:t>
            </a:r>
            <a:r>
              <a:rPr lang="fr-FR" altLang="es-ES" sz="2000" baseline="-25000" dirty="0">
                <a:solidFill>
                  <a:srgbClr val="0B3808"/>
                </a:solidFill>
                <a:latin typeface="Times New Roman" panose="02020603050405020304" pitchFamily="18" charset="0"/>
              </a:rPr>
              <a:t>V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 dT	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 	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None/>
            </a:pP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	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Q = n c</a:t>
            </a:r>
            <a:r>
              <a:rPr lang="fr-FR" altLang="es-ES" sz="2000" baseline="-25000" dirty="0">
                <a:solidFill>
                  <a:srgbClr val="0B3808"/>
                </a:solidFill>
                <a:latin typeface="Times New Roman" panose="02020603050405020304" pitchFamily="18" charset="0"/>
              </a:rPr>
              <a:t>V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 dT	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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None/>
            </a:pP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	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W = P dV	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</a:t>
            </a:r>
            <a:endParaRPr lang="es-ES" altLang="es-ES" sz="2000" dirty="0">
              <a:solidFill>
                <a:srgbClr val="0B3808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57707" name="Rectangle 11"/>
          <p:cNvSpPr>
            <a:spLocks noChangeArrowheads="1"/>
          </p:cNvSpPr>
          <p:nvPr/>
        </p:nvSpPr>
        <p:spPr bwMode="auto">
          <a:xfrm>
            <a:off x="4429125" y="3500438"/>
            <a:ext cx="2879725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None/>
            </a:pPr>
            <a:r>
              <a:rPr lang="es-ES_tradnl" altLang="es-ES" sz="200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fr-FR" altLang="es-ES" sz="2000">
                <a:solidFill>
                  <a:srgbClr val="0B3808"/>
                </a:solidFill>
                <a:latin typeface="Times New Roman" panose="02020603050405020304" pitchFamily="18" charset="0"/>
              </a:rPr>
              <a:t>U = 0</a:t>
            </a:r>
          </a:p>
          <a:p>
            <a:pPr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None/>
            </a:pPr>
            <a:r>
              <a:rPr lang="fr-FR" altLang="es-ES" sz="2000">
                <a:solidFill>
                  <a:srgbClr val="0B3808"/>
                </a:solidFill>
                <a:latin typeface="Times New Roman" panose="02020603050405020304" pitchFamily="18" charset="0"/>
              </a:rPr>
              <a:t>Q = W </a:t>
            </a:r>
            <a:endParaRPr lang="es-ES" altLang="es-ES" sz="2000">
              <a:solidFill>
                <a:srgbClr val="0B3808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7719" name="Group 23"/>
          <p:cNvGrpSpPr>
            <a:grpSpLocks/>
          </p:cNvGrpSpPr>
          <p:nvPr/>
        </p:nvGrpSpPr>
        <p:grpSpPr bwMode="auto">
          <a:xfrm>
            <a:off x="6002338" y="1773238"/>
            <a:ext cx="1738312" cy="1260475"/>
            <a:chOff x="7488" y="1296"/>
            <a:chExt cx="2736" cy="1983"/>
          </a:xfrm>
        </p:grpSpPr>
        <p:sp>
          <p:nvSpPr>
            <p:cNvPr id="31761" name="Freeform 24"/>
            <p:cNvSpPr>
              <a:spLocks/>
            </p:cNvSpPr>
            <p:nvPr/>
          </p:nvSpPr>
          <p:spPr bwMode="auto">
            <a:xfrm>
              <a:off x="7920" y="1296"/>
              <a:ext cx="2304" cy="1584"/>
            </a:xfrm>
            <a:custGeom>
              <a:avLst/>
              <a:gdLst>
                <a:gd name="T0" fmla="*/ 0 w 3024"/>
                <a:gd name="T1" fmla="*/ 0 h 2016"/>
                <a:gd name="T2" fmla="*/ 0 w 3024"/>
                <a:gd name="T3" fmla="*/ 978 h 2016"/>
                <a:gd name="T4" fmla="*/ 1337 w 3024"/>
                <a:gd name="T5" fmla="*/ 978 h 20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4" h="2016">
                  <a:moveTo>
                    <a:pt x="0" y="0"/>
                  </a:moveTo>
                  <a:lnTo>
                    <a:pt x="0" y="2016"/>
                  </a:lnTo>
                  <a:lnTo>
                    <a:pt x="3024" y="2016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1762" name="Line 25"/>
            <p:cNvSpPr>
              <a:spLocks noChangeShapeType="1"/>
            </p:cNvSpPr>
            <p:nvPr/>
          </p:nvSpPr>
          <p:spPr bwMode="auto">
            <a:xfrm flipH="1">
              <a:off x="8640" y="1584"/>
              <a:ext cx="0" cy="1296"/>
            </a:xfrm>
            <a:prstGeom prst="line">
              <a:avLst/>
            </a:prstGeom>
            <a:noFill/>
            <a:ln w="9525" cap="rnd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1763" name="Line 26"/>
            <p:cNvSpPr>
              <a:spLocks noChangeShapeType="1"/>
            </p:cNvSpPr>
            <p:nvPr/>
          </p:nvSpPr>
          <p:spPr bwMode="auto">
            <a:xfrm>
              <a:off x="9792" y="2160"/>
              <a:ext cx="0" cy="720"/>
            </a:xfrm>
            <a:prstGeom prst="line">
              <a:avLst/>
            </a:prstGeom>
            <a:noFill/>
            <a:ln w="9525" cap="rnd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1764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7488" y="1440"/>
              <a:ext cx="255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000000"/>
                  </a:solidFill>
                  <a:latin typeface="Arial Black" panose="020B0A04020102020204" pitchFamily="34" charset="0"/>
                </a:rPr>
                <a:t>P1</a:t>
              </a:r>
            </a:p>
          </p:txBody>
        </p:sp>
        <p:sp>
          <p:nvSpPr>
            <p:cNvPr id="31765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8496" y="3024"/>
              <a:ext cx="255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000000"/>
                  </a:solidFill>
                  <a:latin typeface="Arial Black" panose="020B0A04020102020204" pitchFamily="34" charset="0"/>
                </a:rPr>
                <a:t>V1</a:t>
              </a:r>
            </a:p>
          </p:txBody>
        </p:sp>
        <p:sp>
          <p:nvSpPr>
            <p:cNvPr id="31766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8784" y="1440"/>
              <a:ext cx="105" cy="2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800" kern="10">
                  <a:solidFill>
                    <a:srgbClr val="FF00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31767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9936" y="2016"/>
              <a:ext cx="105" cy="2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800" kern="10">
                  <a:solidFill>
                    <a:srgbClr val="FF000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31768" name="WordArt 31"/>
            <p:cNvSpPr>
              <a:spLocks noChangeArrowheads="1" noChangeShapeType="1" noTextEdit="1"/>
            </p:cNvSpPr>
            <p:nvPr/>
          </p:nvSpPr>
          <p:spPr bwMode="auto">
            <a:xfrm>
              <a:off x="9184" y="2320"/>
              <a:ext cx="180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FF0000"/>
                  </a:solidFill>
                  <a:latin typeface="Arial Black" panose="020B0A04020102020204" pitchFamily="34" charset="0"/>
                </a:rPr>
                <a:t>W</a:t>
              </a:r>
            </a:p>
          </p:txBody>
        </p:sp>
        <p:sp>
          <p:nvSpPr>
            <p:cNvPr id="31769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9648" y="3024"/>
              <a:ext cx="255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000000"/>
                  </a:solidFill>
                  <a:latin typeface="Arial Black" panose="020B0A04020102020204" pitchFamily="34" charset="0"/>
                </a:rPr>
                <a:t>V2</a:t>
              </a:r>
            </a:p>
          </p:txBody>
        </p:sp>
        <p:sp>
          <p:nvSpPr>
            <p:cNvPr id="31770" name="Line 33"/>
            <p:cNvSpPr>
              <a:spLocks noChangeShapeType="1"/>
            </p:cNvSpPr>
            <p:nvPr/>
          </p:nvSpPr>
          <p:spPr bwMode="auto">
            <a:xfrm rot="16200000" flipH="1">
              <a:off x="8280" y="1224"/>
              <a:ext cx="0" cy="720"/>
            </a:xfrm>
            <a:prstGeom prst="line">
              <a:avLst/>
            </a:prstGeom>
            <a:noFill/>
            <a:ln w="9525" cap="rnd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1771" name="Freeform 34"/>
            <p:cNvSpPr>
              <a:spLocks/>
            </p:cNvSpPr>
            <p:nvPr/>
          </p:nvSpPr>
          <p:spPr bwMode="auto">
            <a:xfrm>
              <a:off x="8640" y="1584"/>
              <a:ext cx="1152" cy="576"/>
            </a:xfrm>
            <a:custGeom>
              <a:avLst/>
              <a:gdLst>
                <a:gd name="T0" fmla="*/ 0 w 1152"/>
                <a:gd name="T1" fmla="*/ 0 h 576"/>
                <a:gd name="T2" fmla="*/ 432 w 1152"/>
                <a:gd name="T3" fmla="*/ 432 h 576"/>
                <a:gd name="T4" fmla="*/ 1152 w 1152"/>
                <a:gd name="T5" fmla="*/ 576 h 5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52" h="576">
                  <a:moveTo>
                    <a:pt x="0" y="0"/>
                  </a:moveTo>
                  <a:cubicBezTo>
                    <a:pt x="120" y="168"/>
                    <a:pt x="240" y="336"/>
                    <a:pt x="432" y="432"/>
                  </a:cubicBezTo>
                  <a:cubicBezTo>
                    <a:pt x="624" y="528"/>
                    <a:pt x="1032" y="552"/>
                    <a:pt x="1152" y="576"/>
                  </a:cubicBezTo>
                </a:path>
              </a:pathLst>
            </a:custGeom>
            <a:noFill/>
            <a:ln w="1270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1772" name="Line 35"/>
            <p:cNvSpPr>
              <a:spLocks noChangeShapeType="1"/>
            </p:cNvSpPr>
            <p:nvPr/>
          </p:nvSpPr>
          <p:spPr bwMode="auto">
            <a:xfrm rot="16200000" flipH="1">
              <a:off x="8856" y="1240"/>
              <a:ext cx="0" cy="1872"/>
            </a:xfrm>
            <a:prstGeom prst="line">
              <a:avLst/>
            </a:prstGeom>
            <a:noFill/>
            <a:ln w="9525" cap="rnd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1773" name="WordArt 36"/>
            <p:cNvSpPr>
              <a:spLocks noChangeArrowheads="1" noChangeShapeType="1" noTextEdit="1"/>
            </p:cNvSpPr>
            <p:nvPr/>
          </p:nvSpPr>
          <p:spPr bwMode="auto">
            <a:xfrm>
              <a:off x="7488" y="2049"/>
              <a:ext cx="255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000000"/>
                  </a:solidFill>
                  <a:latin typeface="Arial Black" panose="020B0A04020102020204" pitchFamily="34" charset="0"/>
                </a:rPr>
                <a:t>P2</a:t>
              </a:r>
            </a:p>
          </p:txBody>
        </p:sp>
      </p:grpSp>
      <p:graphicFrame>
        <p:nvGraphicFramePr>
          <p:cNvPr id="157733" name="Object 37"/>
          <p:cNvGraphicFramePr>
            <a:graphicFrameLocks noChangeAspect="1"/>
          </p:cNvGraphicFramePr>
          <p:nvPr/>
        </p:nvGraphicFramePr>
        <p:xfrm>
          <a:off x="4427538" y="4229100"/>
          <a:ext cx="14351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5" name="Ecuación" r:id="rId5" imgW="863225" imgH="355446" progId="Equation.3">
                  <p:embed/>
                </p:oleObj>
              </mc:Choice>
              <mc:Fallback>
                <p:oleObj name="Ecuación" r:id="rId5" imgW="863225" imgH="355446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4229100"/>
                        <a:ext cx="143510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35" name="Object 39"/>
          <p:cNvGraphicFramePr>
            <a:graphicFrameLocks noChangeAspect="1"/>
          </p:cNvGraphicFramePr>
          <p:nvPr/>
        </p:nvGraphicFramePr>
        <p:xfrm>
          <a:off x="5197475" y="4970463"/>
          <a:ext cx="3228975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6" name="Ecuación" r:id="rId7" imgW="1943100" imgH="431800" progId="Equation.3">
                  <p:embed/>
                </p:oleObj>
              </mc:Choice>
              <mc:Fallback>
                <p:oleObj name="Ecuación" r:id="rId7" imgW="1943100" imgH="4318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7475" y="4970463"/>
                        <a:ext cx="3228975" cy="690562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FAE4D9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36" name="Object 40"/>
          <p:cNvGraphicFramePr>
            <a:graphicFrameLocks noChangeAspect="1"/>
          </p:cNvGraphicFramePr>
          <p:nvPr/>
        </p:nvGraphicFramePr>
        <p:xfrm>
          <a:off x="1135063" y="4959350"/>
          <a:ext cx="3925887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7" name="Ecuación" r:id="rId9" imgW="2362200" imgH="393700" progId="Equation.3">
                  <p:embed/>
                </p:oleObj>
              </mc:Choice>
              <mc:Fallback>
                <p:oleObj name="Ecuación" r:id="rId9" imgW="2362200" imgH="39370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063" y="4959350"/>
                        <a:ext cx="3925887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738" name="AutoShape 42"/>
          <p:cNvSpPr>
            <a:spLocks noChangeArrowheads="1"/>
          </p:cNvSpPr>
          <p:nvPr/>
        </p:nvSpPr>
        <p:spPr bwMode="auto">
          <a:xfrm>
            <a:off x="2124075" y="2997200"/>
            <a:ext cx="431800" cy="144463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4097554" y="2955599"/>
            <a:ext cx="1781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 err="1" smtClean="0"/>
              <a:t>Ec</a:t>
            </a:r>
            <a:r>
              <a:rPr lang="es-ES" sz="1800" b="1" dirty="0" smtClean="0"/>
              <a:t>. de proceso</a:t>
            </a:r>
            <a:endParaRPr lang="es-ES" sz="18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7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7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7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7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7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7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7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5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7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7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build="p"/>
      <p:bldP spid="157705" grpId="0" animBg="1"/>
      <p:bldP spid="157706" grpId="0" build="p" autoUpdateAnimBg="0"/>
      <p:bldP spid="157707" grpId="0" build="p" autoUpdateAnimBg="0"/>
      <p:bldP spid="157738" grpId="0" animBg="1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93775" y="533400"/>
            <a:ext cx="7681913" cy="990600"/>
          </a:xfrm>
          <a:noFill/>
        </p:spPr>
        <p:txBody>
          <a:bodyPr lIns="92075" tIns="46038" rIns="92075" bIns="46038"/>
          <a:lstStyle/>
          <a:p>
            <a:r>
              <a:rPr lang="es-ES_tradnl" altLang="es-ES" smtClean="0">
                <a:solidFill>
                  <a:srgbClr val="008000"/>
                </a:solidFill>
              </a:rPr>
              <a:t>5 – Procesos en Gases Ideales</a:t>
            </a:r>
            <a:endParaRPr lang="es-ES" altLang="es-ES" smtClean="0">
              <a:solidFill>
                <a:srgbClr val="008000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90600" y="1484313"/>
            <a:ext cx="7613650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s-ES_tradnl" altLang="es-ES" dirty="0" smtClean="0"/>
              <a:t>D]</a:t>
            </a:r>
            <a:r>
              <a:rPr lang="es-ES_tradnl" altLang="es-ES" dirty="0" smtClean="0">
                <a:solidFill>
                  <a:srgbClr val="003399"/>
                </a:solidFill>
              </a:rPr>
              <a:t>  </a:t>
            </a:r>
            <a:r>
              <a:rPr lang="es-ES_tradnl" altLang="es-ES" u="sng" dirty="0" smtClean="0">
                <a:solidFill>
                  <a:srgbClr val="C00000"/>
                </a:solidFill>
              </a:rPr>
              <a:t>Proceso Adiabático</a:t>
            </a:r>
            <a:r>
              <a:rPr lang="es-ES_tradnl" altLang="es-ES" dirty="0" smtClean="0">
                <a:solidFill>
                  <a:schemeClr val="accent2"/>
                </a:solidFill>
              </a:rPr>
              <a:t>      </a:t>
            </a:r>
            <a:r>
              <a:rPr lang="es-ES_tradnl" altLang="es-ES" dirty="0" smtClean="0"/>
              <a:t> </a:t>
            </a:r>
            <a:r>
              <a:rPr lang="el-GR" altLang="es-ES" dirty="0" smtClean="0">
                <a:cs typeface="Times New Roman" panose="02020603050405020304" pitchFamily="18" charset="0"/>
              </a:rPr>
              <a:t>δ</a:t>
            </a:r>
            <a:r>
              <a:rPr lang="es-ES_tradnl" altLang="es-ES" dirty="0" smtClean="0"/>
              <a:t>Q = 0</a:t>
            </a:r>
          </a:p>
          <a:p>
            <a:pPr marL="342900" lvl="1" indent="0">
              <a:buNone/>
            </a:pPr>
            <a:r>
              <a:rPr lang="fr-FR" altLang="es-ES" dirty="0" smtClean="0"/>
              <a:t> </a:t>
            </a:r>
          </a:p>
          <a:p>
            <a:pPr marL="342900" lvl="1" indent="0">
              <a:buNone/>
            </a:pPr>
            <a:r>
              <a:rPr lang="fr-FR" altLang="es-ES" dirty="0" smtClean="0"/>
              <a:t>	P</a:t>
            </a:r>
            <a:r>
              <a:rPr lang="fr-FR" altLang="es-ES" baseline="-25000" dirty="0" smtClean="0"/>
              <a:t>1</a:t>
            </a:r>
            <a:r>
              <a:rPr lang="fr-FR" altLang="es-ES" dirty="0" smtClean="0"/>
              <a:t> V</a:t>
            </a:r>
            <a:r>
              <a:rPr lang="fr-FR" altLang="es-ES" baseline="-25000" dirty="0" smtClean="0"/>
              <a:t>1</a:t>
            </a:r>
            <a:r>
              <a:rPr lang="fr-FR" altLang="es-ES" dirty="0" smtClean="0"/>
              <a:t> = n R T</a:t>
            </a:r>
            <a:r>
              <a:rPr lang="fr-FR" altLang="es-ES" baseline="-25000" dirty="0" smtClean="0"/>
              <a:t>1</a:t>
            </a:r>
            <a:r>
              <a:rPr lang="fr-FR" altLang="es-ES" dirty="0" smtClean="0"/>
              <a:t>  	P</a:t>
            </a:r>
            <a:r>
              <a:rPr lang="fr-FR" altLang="es-ES" baseline="-25000" dirty="0" smtClean="0"/>
              <a:t>2</a:t>
            </a:r>
            <a:r>
              <a:rPr lang="fr-FR" altLang="es-ES" dirty="0" smtClean="0"/>
              <a:t> V</a:t>
            </a:r>
            <a:r>
              <a:rPr lang="fr-FR" altLang="es-ES" baseline="-25000" dirty="0" smtClean="0"/>
              <a:t>2</a:t>
            </a:r>
            <a:r>
              <a:rPr lang="fr-FR" altLang="es-ES" dirty="0" smtClean="0"/>
              <a:t> = n R T</a:t>
            </a:r>
            <a:r>
              <a:rPr lang="fr-FR" altLang="es-ES" baseline="-25000" dirty="0" smtClean="0"/>
              <a:t>2</a:t>
            </a:r>
          </a:p>
          <a:p>
            <a:pPr marL="342900" lvl="1" indent="0">
              <a:buNone/>
            </a:pPr>
            <a:r>
              <a:rPr lang="es-ES_tradnl" altLang="es-ES" dirty="0" smtClean="0">
                <a:sym typeface="Symbol" panose="05050102010706020507" pitchFamily="18" charset="2"/>
              </a:rPr>
              <a:t>Con estas </a:t>
            </a:r>
            <a:r>
              <a:rPr lang="es-ES_tradnl" altLang="es-ES" dirty="0" err="1" smtClean="0">
                <a:sym typeface="Symbol" panose="05050102010706020507" pitchFamily="18" charset="2"/>
              </a:rPr>
              <a:t>ec</a:t>
            </a:r>
            <a:r>
              <a:rPr lang="es-ES_tradnl" altLang="es-ES" dirty="0" smtClean="0">
                <a:sym typeface="Symbol" panose="05050102010706020507" pitchFamily="18" charset="2"/>
              </a:rPr>
              <a:t>. no podemos sacar nada.</a:t>
            </a:r>
          </a:p>
          <a:p>
            <a:pPr marL="342900" lvl="1" indent="0">
              <a:buNone/>
            </a:pPr>
            <a:r>
              <a:rPr lang="es-ES_tradnl" altLang="es-ES" dirty="0" smtClean="0">
                <a:sym typeface="Symbol" panose="05050102010706020507" pitchFamily="18" charset="2"/>
              </a:rPr>
              <a:t>Volvemos al Pr. Pr.   </a:t>
            </a:r>
            <a:r>
              <a:rPr lang="es-ES_tradnl" altLang="es-ES" dirty="0" smtClean="0"/>
              <a:t>Q = </a:t>
            </a:r>
            <a:r>
              <a:rPr lang="es-ES_tradnl" altLang="es-ES" dirty="0" err="1" smtClean="0"/>
              <a:t>dU</a:t>
            </a:r>
            <a:r>
              <a:rPr lang="es-ES_tradnl" altLang="es-ES" dirty="0" smtClean="0"/>
              <a:t> + P </a:t>
            </a:r>
            <a:r>
              <a:rPr lang="es-ES_tradnl" altLang="es-ES" dirty="0" err="1" smtClean="0"/>
              <a:t>dV</a:t>
            </a:r>
            <a:r>
              <a:rPr lang="es-ES_tradnl" altLang="es-ES" dirty="0" smtClean="0"/>
              <a:t> = 0</a:t>
            </a:r>
          </a:p>
          <a:p>
            <a:pPr lvl="1"/>
            <a:endParaRPr lang="es-ES_tradnl" altLang="es-ES" dirty="0" smtClean="0">
              <a:sym typeface="Symbol" panose="05050102010706020507" pitchFamily="18" charset="2"/>
            </a:endParaRPr>
          </a:p>
          <a:p>
            <a:pPr marL="342900" lvl="1" indent="0">
              <a:buNone/>
            </a:pPr>
            <a:r>
              <a:rPr lang="es-ES_tradnl" altLang="es-ES" dirty="0" smtClean="0">
                <a:sym typeface="Symbol" panose="05050102010706020507" pitchFamily="18" charset="2"/>
              </a:rPr>
              <a:t></a:t>
            </a:r>
            <a:r>
              <a:rPr lang="fr-FR" altLang="es-ES" dirty="0" smtClean="0"/>
              <a:t>	    n c</a:t>
            </a:r>
            <a:r>
              <a:rPr lang="fr-FR" altLang="es-ES" baseline="-25000" dirty="0" smtClean="0"/>
              <a:t>V</a:t>
            </a:r>
            <a:r>
              <a:rPr lang="fr-FR" altLang="es-ES" dirty="0" smtClean="0"/>
              <a:t> dT + (n R T/V) dV = 0</a:t>
            </a:r>
            <a:r>
              <a:rPr lang="es-ES" altLang="es-ES" dirty="0" smtClean="0"/>
              <a:t>     </a:t>
            </a:r>
            <a:r>
              <a:rPr lang="es-ES_tradnl" altLang="es-ES" dirty="0" smtClean="0">
                <a:sym typeface="Symbol" panose="05050102010706020507" pitchFamily="18" charset="2"/>
              </a:rPr>
              <a:t></a:t>
            </a:r>
            <a:r>
              <a:rPr lang="fr-FR" altLang="es-ES" dirty="0" smtClean="0"/>
              <a:t>	</a:t>
            </a:r>
            <a:endParaRPr lang="es-ES_tradnl" altLang="es-ES" dirty="0" smtClean="0"/>
          </a:p>
        </p:txBody>
      </p:sp>
      <p:sp>
        <p:nvSpPr>
          <p:cNvPr id="32772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s-ES" sz="1200">
                <a:solidFill>
                  <a:schemeClr val="bg2"/>
                </a:solidFill>
                <a:latin typeface="Times New Roman" panose="02020603050405020304" pitchFamily="18" charset="0"/>
              </a:rPr>
              <a:t>Física II. J.A.Moleón</a:t>
            </a:r>
          </a:p>
        </p:txBody>
      </p:sp>
      <p:sp>
        <p:nvSpPr>
          <p:cNvPr id="32773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6835080" y="635635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fld id="{80DF8784-52BC-45B7-8A80-4B43DF4BC035}" type="slidenum">
              <a:rPr lang="en-US" altLang="es-ES" sz="1400">
                <a:solidFill>
                  <a:schemeClr val="bg2"/>
                </a:solidFill>
                <a:latin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t>13</a:t>
            </a:fld>
            <a:endParaRPr lang="en-US" altLang="es-E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sp>
        <p:nvSpPr>
          <p:cNvPr id="158729" name="AutoShape 9"/>
          <p:cNvSpPr>
            <a:spLocks noChangeArrowheads="1"/>
          </p:cNvSpPr>
          <p:nvPr/>
        </p:nvSpPr>
        <p:spPr bwMode="auto">
          <a:xfrm>
            <a:off x="3419475" y="5084763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grpSp>
        <p:nvGrpSpPr>
          <p:cNvPr id="158751" name="Group 31"/>
          <p:cNvGrpSpPr>
            <a:grpSpLocks/>
          </p:cNvGrpSpPr>
          <p:nvPr/>
        </p:nvGrpSpPr>
        <p:grpSpPr bwMode="auto">
          <a:xfrm>
            <a:off x="6075363" y="1773238"/>
            <a:ext cx="1736725" cy="1438275"/>
            <a:chOff x="7488" y="6192"/>
            <a:chExt cx="2736" cy="2266"/>
          </a:xfrm>
        </p:grpSpPr>
        <p:sp>
          <p:nvSpPr>
            <p:cNvPr id="32786" name="Freeform 32"/>
            <p:cNvSpPr>
              <a:spLocks/>
            </p:cNvSpPr>
            <p:nvPr/>
          </p:nvSpPr>
          <p:spPr bwMode="auto">
            <a:xfrm>
              <a:off x="7920" y="6192"/>
              <a:ext cx="2304" cy="1867"/>
            </a:xfrm>
            <a:custGeom>
              <a:avLst/>
              <a:gdLst>
                <a:gd name="T0" fmla="*/ 0 w 3024"/>
                <a:gd name="T1" fmla="*/ 0 h 2016"/>
                <a:gd name="T2" fmla="*/ 0 w 3024"/>
                <a:gd name="T3" fmla="*/ 1601 h 2016"/>
                <a:gd name="T4" fmla="*/ 1337 w 3024"/>
                <a:gd name="T5" fmla="*/ 1601 h 20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4" h="2016">
                  <a:moveTo>
                    <a:pt x="0" y="0"/>
                  </a:moveTo>
                  <a:lnTo>
                    <a:pt x="0" y="2016"/>
                  </a:lnTo>
                  <a:lnTo>
                    <a:pt x="3024" y="2016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2787" name="Line 33"/>
            <p:cNvSpPr>
              <a:spLocks noChangeShapeType="1"/>
            </p:cNvSpPr>
            <p:nvPr/>
          </p:nvSpPr>
          <p:spPr bwMode="auto">
            <a:xfrm flipH="1">
              <a:off x="8640" y="6480"/>
              <a:ext cx="0" cy="1579"/>
            </a:xfrm>
            <a:prstGeom prst="line">
              <a:avLst/>
            </a:prstGeom>
            <a:noFill/>
            <a:ln w="9525" cap="rnd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2788" name="Line 34"/>
            <p:cNvSpPr>
              <a:spLocks noChangeShapeType="1"/>
            </p:cNvSpPr>
            <p:nvPr/>
          </p:nvSpPr>
          <p:spPr bwMode="auto">
            <a:xfrm>
              <a:off x="9792" y="7632"/>
              <a:ext cx="0" cy="427"/>
            </a:xfrm>
            <a:prstGeom prst="line">
              <a:avLst/>
            </a:prstGeom>
            <a:noFill/>
            <a:ln w="9525" cap="rnd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2789" name="WordArt 35"/>
            <p:cNvSpPr>
              <a:spLocks noChangeArrowheads="1" noChangeShapeType="1" noTextEdit="1"/>
            </p:cNvSpPr>
            <p:nvPr/>
          </p:nvSpPr>
          <p:spPr bwMode="auto">
            <a:xfrm>
              <a:off x="7488" y="6369"/>
              <a:ext cx="255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000000"/>
                  </a:solidFill>
                  <a:latin typeface="Arial Black" panose="020B0A04020102020204" pitchFamily="34" charset="0"/>
                </a:rPr>
                <a:t>P1</a:t>
              </a:r>
            </a:p>
          </p:txBody>
        </p:sp>
        <p:sp>
          <p:nvSpPr>
            <p:cNvPr id="32790" name="WordArt 36"/>
            <p:cNvSpPr>
              <a:spLocks noChangeArrowheads="1" noChangeShapeType="1" noTextEdit="1"/>
            </p:cNvSpPr>
            <p:nvPr/>
          </p:nvSpPr>
          <p:spPr bwMode="auto">
            <a:xfrm>
              <a:off x="8496" y="8203"/>
              <a:ext cx="255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000000"/>
                  </a:solidFill>
                  <a:latin typeface="Arial Black" panose="020B0A04020102020204" pitchFamily="34" charset="0"/>
                </a:rPr>
                <a:t>V1</a:t>
              </a:r>
            </a:p>
          </p:txBody>
        </p:sp>
        <p:sp>
          <p:nvSpPr>
            <p:cNvPr id="32791" name="WordArt 37"/>
            <p:cNvSpPr>
              <a:spLocks noChangeArrowheads="1" noChangeShapeType="1" noTextEdit="1"/>
            </p:cNvSpPr>
            <p:nvPr/>
          </p:nvSpPr>
          <p:spPr bwMode="auto">
            <a:xfrm>
              <a:off x="8784" y="6368"/>
              <a:ext cx="105" cy="2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800" kern="10">
                  <a:solidFill>
                    <a:srgbClr val="FF00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32792" name="WordArt 38"/>
            <p:cNvSpPr>
              <a:spLocks noChangeArrowheads="1" noChangeShapeType="1" noTextEdit="1"/>
            </p:cNvSpPr>
            <p:nvPr/>
          </p:nvSpPr>
          <p:spPr bwMode="auto">
            <a:xfrm>
              <a:off x="9904" y="7407"/>
              <a:ext cx="105" cy="2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800" kern="10">
                  <a:solidFill>
                    <a:srgbClr val="FF000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32793" name="WordArt 39"/>
            <p:cNvSpPr>
              <a:spLocks noChangeArrowheads="1" noChangeShapeType="1" noTextEdit="1"/>
            </p:cNvSpPr>
            <p:nvPr/>
          </p:nvSpPr>
          <p:spPr bwMode="auto">
            <a:xfrm>
              <a:off x="8928" y="7665"/>
              <a:ext cx="180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FF0000"/>
                  </a:solidFill>
                  <a:latin typeface="Arial Black" panose="020B0A04020102020204" pitchFamily="34" charset="0"/>
                </a:rPr>
                <a:t>W</a:t>
              </a:r>
            </a:p>
          </p:txBody>
        </p:sp>
        <p:sp>
          <p:nvSpPr>
            <p:cNvPr id="32794" name="WordArt 40"/>
            <p:cNvSpPr>
              <a:spLocks noChangeArrowheads="1" noChangeShapeType="1" noTextEdit="1"/>
            </p:cNvSpPr>
            <p:nvPr/>
          </p:nvSpPr>
          <p:spPr bwMode="auto">
            <a:xfrm>
              <a:off x="9648" y="8203"/>
              <a:ext cx="255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000000"/>
                  </a:solidFill>
                  <a:latin typeface="Arial Black" panose="020B0A04020102020204" pitchFamily="34" charset="0"/>
                </a:rPr>
                <a:t>V2</a:t>
              </a:r>
            </a:p>
          </p:txBody>
        </p:sp>
        <p:sp>
          <p:nvSpPr>
            <p:cNvPr id="32795" name="Line 41"/>
            <p:cNvSpPr>
              <a:spLocks noChangeShapeType="1"/>
            </p:cNvSpPr>
            <p:nvPr/>
          </p:nvSpPr>
          <p:spPr bwMode="auto">
            <a:xfrm rot="16200000" flipH="1">
              <a:off x="8280" y="6136"/>
              <a:ext cx="0" cy="720"/>
            </a:xfrm>
            <a:prstGeom prst="line">
              <a:avLst/>
            </a:prstGeom>
            <a:noFill/>
            <a:ln w="9525" cap="rnd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2796" name="Freeform 42"/>
            <p:cNvSpPr>
              <a:spLocks/>
            </p:cNvSpPr>
            <p:nvPr/>
          </p:nvSpPr>
          <p:spPr bwMode="auto">
            <a:xfrm>
              <a:off x="8640" y="6480"/>
              <a:ext cx="1152" cy="1152"/>
            </a:xfrm>
            <a:custGeom>
              <a:avLst/>
              <a:gdLst>
                <a:gd name="T0" fmla="*/ 0 w 1152"/>
                <a:gd name="T1" fmla="*/ 0 h 576"/>
                <a:gd name="T2" fmla="*/ 432 w 1152"/>
                <a:gd name="T3" fmla="*/ 3456 h 576"/>
                <a:gd name="T4" fmla="*/ 1152 w 1152"/>
                <a:gd name="T5" fmla="*/ 4608 h 5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52" h="576">
                  <a:moveTo>
                    <a:pt x="0" y="0"/>
                  </a:moveTo>
                  <a:cubicBezTo>
                    <a:pt x="120" y="168"/>
                    <a:pt x="240" y="336"/>
                    <a:pt x="432" y="432"/>
                  </a:cubicBezTo>
                  <a:cubicBezTo>
                    <a:pt x="624" y="528"/>
                    <a:pt x="1032" y="552"/>
                    <a:pt x="1152" y="576"/>
                  </a:cubicBezTo>
                </a:path>
              </a:pathLst>
            </a:custGeom>
            <a:noFill/>
            <a:ln w="1270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2797" name="Line 43"/>
            <p:cNvSpPr>
              <a:spLocks noChangeShapeType="1"/>
            </p:cNvSpPr>
            <p:nvPr/>
          </p:nvSpPr>
          <p:spPr bwMode="auto">
            <a:xfrm rot="16200000" flipH="1">
              <a:off x="8856" y="6696"/>
              <a:ext cx="0" cy="1872"/>
            </a:xfrm>
            <a:prstGeom prst="line">
              <a:avLst/>
            </a:prstGeom>
            <a:noFill/>
            <a:ln w="9525" cap="rnd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2798" name="WordArt 44"/>
            <p:cNvSpPr>
              <a:spLocks noChangeArrowheads="1" noChangeShapeType="1" noTextEdit="1"/>
            </p:cNvSpPr>
            <p:nvPr/>
          </p:nvSpPr>
          <p:spPr bwMode="auto">
            <a:xfrm>
              <a:off x="7488" y="7228"/>
              <a:ext cx="255" cy="2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000000"/>
                  </a:solidFill>
                  <a:latin typeface="Arial Black" panose="020B0A04020102020204" pitchFamily="34" charset="0"/>
                </a:rPr>
                <a:t>P2</a:t>
              </a:r>
            </a:p>
          </p:txBody>
        </p:sp>
      </p:grpSp>
      <p:graphicFrame>
        <p:nvGraphicFramePr>
          <p:cNvPr id="158765" name="Object 45"/>
          <p:cNvGraphicFramePr>
            <a:graphicFrameLocks noChangeAspect="1"/>
          </p:cNvGraphicFramePr>
          <p:nvPr/>
        </p:nvGraphicFramePr>
        <p:xfrm>
          <a:off x="5783263" y="3589338"/>
          <a:ext cx="1800225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9" name="Ecuación" r:id="rId3" imgW="1117600" imgH="431800" progId="Equation.3">
                  <p:embed/>
                </p:oleObj>
              </mc:Choice>
              <mc:Fallback>
                <p:oleObj name="Ecuación" r:id="rId3" imgW="1117600" imgH="43180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3263" y="3589338"/>
                        <a:ext cx="1800225" cy="665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67" name="Rectangle 47"/>
          <p:cNvSpPr>
            <a:spLocks noChangeArrowheads="1"/>
          </p:cNvSpPr>
          <p:nvPr/>
        </p:nvSpPr>
        <p:spPr bwMode="auto">
          <a:xfrm>
            <a:off x="971550" y="4364038"/>
            <a:ext cx="7777163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Definiendo el como </a:t>
            </a:r>
            <a:r>
              <a:rPr lang="es-ES_tradnl" altLang="es-ES" sz="2000" dirty="0">
                <a:solidFill>
                  <a:srgbClr val="C00000"/>
                </a:solidFill>
                <a:latin typeface="Times New Roman" panose="02020603050405020304" pitchFamily="18" charset="0"/>
              </a:rPr>
              <a:t>Coeficiente Adiabático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:</a:t>
            </a:r>
            <a:endParaRPr lang="es-ES" altLang="es-ES" sz="2000" u="sng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58768" name="Object 48"/>
          <p:cNvGraphicFramePr>
            <a:graphicFrameLocks noChangeAspect="1"/>
          </p:cNvGraphicFramePr>
          <p:nvPr/>
        </p:nvGraphicFramePr>
        <p:xfrm>
          <a:off x="6151563" y="4257675"/>
          <a:ext cx="79692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0" name="Ecuación" r:id="rId5" imgW="495085" imgH="457002" progId="Equation.3">
                  <p:embed/>
                </p:oleObj>
              </mc:Choice>
              <mc:Fallback>
                <p:oleObj name="Ecuación" r:id="rId5" imgW="495085" imgH="457002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1563" y="4257675"/>
                        <a:ext cx="796925" cy="70485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FAE4D9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70" name="Object 50"/>
          <p:cNvGraphicFramePr>
            <a:graphicFrameLocks noChangeAspect="1"/>
          </p:cNvGraphicFramePr>
          <p:nvPr/>
        </p:nvGraphicFramePr>
        <p:xfrm>
          <a:off x="1908175" y="4995863"/>
          <a:ext cx="118586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1" name="Ecuación" r:id="rId7" imgW="736600" imgH="228600" progId="Equation.3">
                  <p:embed/>
                </p:oleObj>
              </mc:Choice>
              <mc:Fallback>
                <p:oleObj name="Ecuación" r:id="rId7" imgW="736600" imgH="22860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4995863"/>
                        <a:ext cx="1185863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71" name="Object 51"/>
          <p:cNvGraphicFramePr>
            <a:graphicFrameLocks noChangeAspect="1"/>
          </p:cNvGraphicFramePr>
          <p:nvPr/>
        </p:nvGraphicFramePr>
        <p:xfrm>
          <a:off x="4038600" y="4851400"/>
          <a:ext cx="1901825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2" name="Ecuación" r:id="rId9" imgW="1180588" imgH="431613" progId="Equation.3">
                  <p:embed/>
                </p:oleObj>
              </mc:Choice>
              <mc:Fallback>
                <p:oleObj name="Ecuación" r:id="rId9" imgW="1180588" imgH="431613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851400"/>
                        <a:ext cx="1901825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72" name="Object 52"/>
          <p:cNvGraphicFramePr>
            <a:graphicFrameLocks noChangeAspect="1"/>
          </p:cNvGraphicFramePr>
          <p:nvPr/>
        </p:nvGraphicFramePr>
        <p:xfrm>
          <a:off x="6084888" y="5464175"/>
          <a:ext cx="216058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3" name="Ecuación" r:id="rId11" imgW="1295400" imgH="393700" progId="Equation.3">
                  <p:embed/>
                </p:oleObj>
              </mc:Choice>
              <mc:Fallback>
                <p:oleObj name="Ecuación" r:id="rId11" imgW="1295400" imgH="39370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5464175"/>
                        <a:ext cx="2160587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74" name="AutoShape 54"/>
          <p:cNvSpPr>
            <a:spLocks noChangeArrowheads="1"/>
          </p:cNvSpPr>
          <p:nvPr/>
        </p:nvSpPr>
        <p:spPr bwMode="auto">
          <a:xfrm rot="987601">
            <a:off x="5435600" y="5516563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sp>
        <p:nvSpPr>
          <p:cNvPr id="158775" name="AutoShape 55"/>
          <p:cNvSpPr>
            <a:spLocks noChangeArrowheads="1"/>
          </p:cNvSpPr>
          <p:nvPr/>
        </p:nvSpPr>
        <p:spPr bwMode="auto">
          <a:xfrm rot="5400000">
            <a:off x="7020719" y="4656931"/>
            <a:ext cx="1152525" cy="144463"/>
          </a:xfrm>
          <a:prstGeom prst="rightArrow">
            <a:avLst>
              <a:gd name="adj1" fmla="val 30287"/>
              <a:gd name="adj2" fmla="val 16668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8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8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8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8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8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5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58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58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58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  <p:bldP spid="158729" grpId="0" animBg="1"/>
      <p:bldP spid="158767" grpId="0" build="p" autoUpdateAnimBg="0"/>
      <p:bldP spid="158774" grpId="0" animBg="1"/>
      <p:bldP spid="15877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993775" y="533400"/>
            <a:ext cx="7681913" cy="990600"/>
          </a:xfrm>
          <a:noFill/>
        </p:spPr>
        <p:txBody>
          <a:bodyPr lIns="92075" tIns="46038" rIns="92075" bIns="46038"/>
          <a:lstStyle/>
          <a:p>
            <a:r>
              <a:rPr lang="es-ES_tradnl" altLang="es-ES" smtClean="0">
                <a:solidFill>
                  <a:srgbClr val="008000"/>
                </a:solidFill>
              </a:rPr>
              <a:t>5 – Procesos en Gases Ideales</a:t>
            </a:r>
            <a:endParaRPr lang="es-ES" altLang="es-ES" smtClean="0">
              <a:solidFill>
                <a:srgbClr val="008000"/>
              </a:solidFill>
            </a:endParaRP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90600" y="1484313"/>
            <a:ext cx="7613650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/>
              <a:t> Nos queda una ecuación diferencial integrable fácilmente:</a:t>
            </a:r>
          </a:p>
        </p:txBody>
      </p:sp>
      <p:sp>
        <p:nvSpPr>
          <p:cNvPr id="33796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s-ES" sz="1200">
                <a:solidFill>
                  <a:schemeClr val="bg2"/>
                </a:solidFill>
                <a:latin typeface="Times New Roman" panose="02020603050405020304" pitchFamily="18" charset="0"/>
              </a:rPr>
              <a:t>Física II. J.A.Moleón</a:t>
            </a:r>
          </a:p>
        </p:txBody>
      </p:sp>
      <p:sp>
        <p:nvSpPr>
          <p:cNvPr id="33797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6835080" y="635635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fld id="{07CCE2FE-8D25-46E0-9499-F98C20532C2D}" type="slidenum">
              <a:rPr lang="en-US" altLang="es-ES" sz="1400">
                <a:solidFill>
                  <a:schemeClr val="bg2"/>
                </a:solidFill>
                <a:latin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t>14</a:t>
            </a:fld>
            <a:endParaRPr lang="en-US" altLang="es-E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sp>
        <p:nvSpPr>
          <p:cNvPr id="159751" name="AutoShape 7"/>
          <p:cNvSpPr>
            <a:spLocks noChangeArrowheads="1"/>
          </p:cNvSpPr>
          <p:nvPr/>
        </p:nvSpPr>
        <p:spPr bwMode="auto">
          <a:xfrm>
            <a:off x="4427538" y="2205038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graphicFrame>
        <p:nvGraphicFramePr>
          <p:cNvPr id="159772" name="Object 28"/>
          <p:cNvGraphicFramePr>
            <a:graphicFrameLocks noChangeAspect="1"/>
          </p:cNvGraphicFramePr>
          <p:nvPr/>
        </p:nvGraphicFramePr>
        <p:xfrm>
          <a:off x="1476375" y="2030413"/>
          <a:ext cx="2747963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9" name="Ecuación" r:id="rId3" imgW="1701800" imgH="393700" progId="Equation.3">
                  <p:embed/>
                </p:oleObj>
              </mc:Choice>
              <mc:Fallback>
                <p:oleObj name="Ecuación" r:id="rId3" imgW="1701800" imgH="3937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030413"/>
                        <a:ext cx="2747963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2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graphicFrame>
        <p:nvGraphicFramePr>
          <p:cNvPr id="159774" name="Object 30"/>
          <p:cNvGraphicFramePr>
            <a:graphicFrameLocks noChangeAspect="1"/>
          </p:cNvGraphicFramePr>
          <p:nvPr/>
        </p:nvGraphicFramePr>
        <p:xfrm>
          <a:off x="5148263" y="1989138"/>
          <a:ext cx="2520950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0" name="Ecuación" r:id="rId5" imgW="1587500" imgH="431800" progId="Equation.3">
                  <p:embed/>
                </p:oleObj>
              </mc:Choice>
              <mc:Fallback>
                <p:oleObj name="Ecuación" r:id="rId5" imgW="1587500" imgH="4318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1989138"/>
                        <a:ext cx="2520950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4" name="Rectangle 33"/>
          <p:cNvSpPr>
            <a:spLocks noChangeArrowheads="1"/>
          </p:cNvSpPr>
          <p:nvPr/>
        </p:nvSpPr>
        <p:spPr bwMode="auto">
          <a:xfrm>
            <a:off x="0" y="31194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graphicFrame>
        <p:nvGraphicFramePr>
          <p:cNvPr id="159776" name="Object 32"/>
          <p:cNvGraphicFramePr>
            <a:graphicFrameLocks noChangeAspect="1"/>
          </p:cNvGraphicFramePr>
          <p:nvPr/>
        </p:nvGraphicFramePr>
        <p:xfrm>
          <a:off x="2168525" y="2714625"/>
          <a:ext cx="1920875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1" name="Ecuación" r:id="rId7" imgW="1193800" imgH="508000" progId="Equation.3">
                  <p:embed/>
                </p:oleObj>
              </mc:Choice>
              <mc:Fallback>
                <p:oleObj name="Ecuación" r:id="rId7" imgW="1193800" imgH="5080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8525" y="2714625"/>
                        <a:ext cx="1920875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778" name="AutoShape 34"/>
          <p:cNvSpPr>
            <a:spLocks noChangeArrowheads="1"/>
          </p:cNvSpPr>
          <p:nvPr/>
        </p:nvSpPr>
        <p:spPr bwMode="auto">
          <a:xfrm>
            <a:off x="1476375" y="3068638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sp>
        <p:nvSpPr>
          <p:cNvPr id="159779" name="AutoShape 35"/>
          <p:cNvSpPr>
            <a:spLocks noChangeArrowheads="1"/>
          </p:cNvSpPr>
          <p:nvPr/>
        </p:nvSpPr>
        <p:spPr bwMode="auto">
          <a:xfrm>
            <a:off x="4427538" y="3035300"/>
            <a:ext cx="431800" cy="144463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graphicFrame>
        <p:nvGraphicFramePr>
          <p:cNvPr id="159780" name="Object 36"/>
          <p:cNvGraphicFramePr>
            <a:graphicFrameLocks noChangeAspect="1"/>
          </p:cNvGraphicFramePr>
          <p:nvPr/>
        </p:nvGraphicFramePr>
        <p:xfrm>
          <a:off x="3779838" y="3644900"/>
          <a:ext cx="1900237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2" name="Ecuación" r:id="rId9" imgW="1181100" imgH="228600" progId="Equation.3">
                  <p:embed/>
                </p:oleObj>
              </mc:Choice>
              <mc:Fallback>
                <p:oleObj name="Ecuación" r:id="rId9" imgW="1181100" imgH="22860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3644900"/>
                        <a:ext cx="1900237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781" name="Rectangle 37"/>
          <p:cNvSpPr>
            <a:spLocks noChangeArrowheads="1"/>
          </p:cNvSpPr>
          <p:nvPr/>
        </p:nvSpPr>
        <p:spPr bwMode="auto">
          <a:xfrm>
            <a:off x="1042988" y="4148138"/>
            <a:ext cx="5545137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Obtenemos la </a:t>
            </a:r>
            <a:r>
              <a:rPr lang="es-ES_tradnl" altLang="es-ES" sz="2000" b="1" dirty="0">
                <a:solidFill>
                  <a:srgbClr val="0B3808"/>
                </a:solidFill>
                <a:latin typeface="Times New Roman" panose="02020603050405020304" pitchFamily="18" charset="0"/>
              </a:rPr>
              <a:t>ecuación </a:t>
            </a:r>
            <a:r>
              <a:rPr lang="es-ES_tradnl" altLang="es-ES" sz="2000" b="1" dirty="0" smtClean="0">
                <a:solidFill>
                  <a:srgbClr val="0B3808"/>
                </a:solidFill>
                <a:latin typeface="Times New Roman" panose="02020603050405020304" pitchFamily="18" charset="0"/>
              </a:rPr>
              <a:t>de </a:t>
            </a:r>
            <a:r>
              <a:rPr lang="es-ES_tradnl" altLang="es-ES" sz="2000" b="1" dirty="0">
                <a:solidFill>
                  <a:srgbClr val="0B3808"/>
                </a:solidFill>
                <a:latin typeface="Times New Roman" panose="02020603050405020304" pitchFamily="18" charset="0"/>
              </a:rPr>
              <a:t>proceso 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adiabático:</a:t>
            </a:r>
            <a:endParaRPr lang="es-ES" altLang="es-ES" sz="2000" u="sng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59782" name="Object 38"/>
          <p:cNvGraphicFramePr>
            <a:graphicFrameLocks noChangeAspect="1"/>
          </p:cNvGraphicFramePr>
          <p:nvPr/>
        </p:nvGraphicFramePr>
        <p:xfrm>
          <a:off x="6577013" y="4187825"/>
          <a:ext cx="14509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3" name="Ecuación" r:id="rId11" imgW="901309" imgH="253890" progId="Equation.3">
                  <p:embed/>
                </p:oleObj>
              </mc:Choice>
              <mc:Fallback>
                <p:oleObj name="Ecuación" r:id="rId11" imgW="901309" imgH="25389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7013" y="4187825"/>
                        <a:ext cx="1450975" cy="3937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11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graphicFrame>
        <p:nvGraphicFramePr>
          <p:cNvPr id="159783" name="Object 39"/>
          <p:cNvGraphicFramePr>
            <a:graphicFrameLocks noChangeAspect="1"/>
          </p:cNvGraphicFramePr>
          <p:nvPr/>
        </p:nvGraphicFramePr>
        <p:xfrm>
          <a:off x="5219700" y="5445125"/>
          <a:ext cx="187642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4" name="Ecuación" r:id="rId13" imgW="1066800" imgH="330200" progId="Equation.3">
                  <p:embed/>
                </p:oleObj>
              </mc:Choice>
              <mc:Fallback>
                <p:oleObj name="Ecuación" r:id="rId13" imgW="1066800" imgH="3302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5445125"/>
                        <a:ext cx="1876425" cy="5556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785" name="Rectangle 41"/>
          <p:cNvSpPr>
            <a:spLocks noChangeArrowheads="1"/>
          </p:cNvSpPr>
          <p:nvPr/>
        </p:nvSpPr>
        <p:spPr bwMode="auto">
          <a:xfrm>
            <a:off x="1042988" y="4651375"/>
            <a:ext cx="74168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Usando la ecuación de estado de los gases ideales (</a:t>
            </a:r>
            <a:r>
              <a:rPr lang="es-ES_tradnl" altLang="es-ES" sz="2000" dirty="0" err="1">
                <a:solidFill>
                  <a:srgbClr val="0B3808"/>
                </a:solidFill>
                <a:latin typeface="Times New Roman" panose="02020603050405020304" pitchFamily="18" charset="0"/>
              </a:rPr>
              <a:t>pV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 = </a:t>
            </a:r>
            <a:r>
              <a:rPr lang="es-ES_tradnl" altLang="es-ES" sz="2000" dirty="0" err="1">
                <a:solidFill>
                  <a:srgbClr val="0B3808"/>
                </a:solidFill>
                <a:latin typeface="Times New Roman" panose="02020603050405020304" pitchFamily="18" charset="0"/>
              </a:rPr>
              <a:t>nRT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) la anterior se puede expresar también de las formas:</a:t>
            </a:r>
            <a:endParaRPr lang="es-ES" altLang="es-ES" sz="2000" u="sng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59786" name="Object 42"/>
          <p:cNvGraphicFramePr>
            <a:graphicFrameLocks noChangeAspect="1"/>
          </p:cNvGraphicFramePr>
          <p:nvPr/>
        </p:nvGraphicFramePr>
        <p:xfrm>
          <a:off x="2987675" y="5516563"/>
          <a:ext cx="128746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5" name="Ecuación" r:id="rId15" imgW="799753" imgH="253890" progId="Equation.3">
                  <p:embed/>
                </p:oleObj>
              </mc:Choice>
              <mc:Fallback>
                <p:oleObj name="Ecuación" r:id="rId15" imgW="799753" imgH="25389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5516563"/>
                        <a:ext cx="1287463" cy="3937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9787" name="Object 43"/>
          <p:cNvGraphicFramePr>
            <a:graphicFrameLocks noChangeAspect="1"/>
          </p:cNvGraphicFramePr>
          <p:nvPr/>
        </p:nvGraphicFramePr>
        <p:xfrm>
          <a:off x="5148263" y="2682875"/>
          <a:ext cx="216535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6" name="Ecuación" r:id="rId17" imgW="1346200" imgH="508000" progId="Equation.3">
                  <p:embed/>
                </p:oleObj>
              </mc:Choice>
              <mc:Fallback>
                <p:oleObj name="Ecuación" r:id="rId17" imgW="1346200" imgH="50800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2682875"/>
                        <a:ext cx="2165350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788" name="AutoShape 44"/>
          <p:cNvSpPr>
            <a:spLocks noChangeArrowheads="1"/>
          </p:cNvSpPr>
          <p:nvPr/>
        </p:nvSpPr>
        <p:spPr bwMode="auto">
          <a:xfrm>
            <a:off x="2987675" y="3776663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9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9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9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9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9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9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9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9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9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9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97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9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9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build="p"/>
      <p:bldP spid="159751" grpId="0" animBg="1"/>
      <p:bldP spid="159778" grpId="0" animBg="1"/>
      <p:bldP spid="159779" grpId="0" animBg="1"/>
      <p:bldP spid="159781" grpId="0" build="p" autoUpdateAnimBg="0"/>
      <p:bldP spid="159785" grpId="0" build="p" autoUpdateAnimBg="0"/>
      <p:bldP spid="15978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93775" y="533400"/>
            <a:ext cx="7681913" cy="990600"/>
          </a:xfrm>
          <a:noFill/>
        </p:spPr>
        <p:txBody>
          <a:bodyPr lIns="92075" tIns="46038" rIns="92075" bIns="46038"/>
          <a:lstStyle/>
          <a:p>
            <a:r>
              <a:rPr lang="es-ES_tradnl" altLang="es-ES" smtClean="0">
                <a:solidFill>
                  <a:srgbClr val="008000"/>
                </a:solidFill>
              </a:rPr>
              <a:t>5 – Procesos en Gases Ideales</a:t>
            </a:r>
            <a:endParaRPr lang="es-ES" altLang="es-ES" smtClean="0">
              <a:solidFill>
                <a:srgbClr val="008000"/>
              </a:solidFill>
            </a:endParaRPr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27584" y="1484313"/>
            <a:ext cx="7992888" cy="10318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/>
              <a:t> Nos queda obtener energía interna, trabajo y calor en este proceso:</a:t>
            </a:r>
          </a:p>
        </p:txBody>
      </p:sp>
      <p:sp>
        <p:nvSpPr>
          <p:cNvPr id="34820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s-ES" sz="1200">
                <a:solidFill>
                  <a:schemeClr val="bg2"/>
                </a:solidFill>
                <a:latin typeface="Times New Roman" panose="02020603050405020304" pitchFamily="18" charset="0"/>
              </a:rPr>
              <a:t>Física II. J.A.Moleón</a:t>
            </a:r>
          </a:p>
        </p:txBody>
      </p:sp>
      <p:sp>
        <p:nvSpPr>
          <p:cNvPr id="34821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6835080" y="635635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fld id="{8A8FCEE1-07F7-48FD-BD01-426FF1641EC0}" type="slidenum">
              <a:rPr lang="en-US" altLang="es-ES" sz="1400">
                <a:solidFill>
                  <a:schemeClr val="bg2"/>
                </a:solidFill>
                <a:latin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t>15</a:t>
            </a:fld>
            <a:endParaRPr lang="en-US" altLang="es-E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2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sp>
        <p:nvSpPr>
          <p:cNvPr id="3482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sp>
        <p:nvSpPr>
          <p:cNvPr id="160775" name="AutoShape 7"/>
          <p:cNvSpPr>
            <a:spLocks noChangeArrowheads="1"/>
          </p:cNvSpPr>
          <p:nvPr/>
        </p:nvSpPr>
        <p:spPr bwMode="auto">
          <a:xfrm>
            <a:off x="1331913" y="4687888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sp>
        <p:nvSpPr>
          <p:cNvPr id="160776" name="Rectangle 8"/>
          <p:cNvSpPr>
            <a:spLocks noChangeArrowheads="1"/>
          </p:cNvSpPr>
          <p:nvPr/>
        </p:nvSpPr>
        <p:spPr bwMode="auto">
          <a:xfrm>
            <a:off x="1116013" y="1916113"/>
            <a:ext cx="3887787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None/>
            </a:pP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 	dU = n c</a:t>
            </a:r>
            <a:r>
              <a:rPr lang="fr-FR" altLang="es-ES" sz="2000" baseline="-25000" dirty="0">
                <a:solidFill>
                  <a:srgbClr val="0B3808"/>
                </a:solidFill>
                <a:latin typeface="Times New Roman" panose="02020603050405020304" pitchFamily="18" charset="0"/>
              </a:rPr>
              <a:t>V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 dT	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 	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None/>
            </a:pP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	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Q 		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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None/>
            </a:pP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	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fr-FR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W = P dV	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</a:t>
            </a:r>
            <a:endParaRPr lang="es-ES" altLang="es-ES" sz="2000" dirty="0">
              <a:solidFill>
                <a:srgbClr val="0B3808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160792" name="Object 24"/>
          <p:cNvGraphicFramePr>
            <a:graphicFrameLocks noChangeAspect="1"/>
          </p:cNvGraphicFramePr>
          <p:nvPr/>
        </p:nvGraphicFramePr>
        <p:xfrm>
          <a:off x="3352800" y="3856038"/>
          <a:ext cx="14351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2" name="Ecuación" r:id="rId3" imgW="863225" imgH="355446" progId="Equation.3">
                  <p:embed/>
                </p:oleObj>
              </mc:Choice>
              <mc:Fallback>
                <p:oleObj name="Ecuación" r:id="rId3" imgW="863225" imgH="355446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856038"/>
                        <a:ext cx="143510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796" name="Rectangle 28"/>
          <p:cNvSpPr>
            <a:spLocks noChangeArrowheads="1"/>
          </p:cNvSpPr>
          <p:nvPr/>
        </p:nvSpPr>
        <p:spPr bwMode="auto">
          <a:xfrm>
            <a:off x="4356100" y="1916113"/>
            <a:ext cx="2879725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None/>
            </a:pPr>
            <a:r>
              <a:rPr lang="es-ES_tradnl" altLang="es-ES" sz="200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fr-FR" altLang="es-ES" sz="2000">
                <a:solidFill>
                  <a:srgbClr val="0B3808"/>
                </a:solidFill>
                <a:latin typeface="Times New Roman" panose="02020603050405020304" pitchFamily="18" charset="0"/>
              </a:rPr>
              <a:t>U = n c</a:t>
            </a:r>
            <a:r>
              <a:rPr lang="fr-FR" altLang="es-ES" sz="2000" baseline="-25000">
                <a:solidFill>
                  <a:srgbClr val="0B3808"/>
                </a:solidFill>
                <a:latin typeface="Times New Roman" panose="02020603050405020304" pitchFamily="18" charset="0"/>
              </a:rPr>
              <a:t>V</a:t>
            </a:r>
            <a:r>
              <a:rPr lang="fr-FR" altLang="es-ES" sz="2000">
                <a:solidFill>
                  <a:srgbClr val="0B3808"/>
                </a:solidFill>
                <a:latin typeface="Times New Roman" panose="02020603050405020304" pitchFamily="18" charset="0"/>
              </a:rPr>
              <a:t> (T</a:t>
            </a:r>
            <a:r>
              <a:rPr lang="fr-FR" altLang="es-ES" sz="2000" baseline="-25000">
                <a:solidFill>
                  <a:srgbClr val="0B3808"/>
                </a:solidFill>
                <a:latin typeface="Times New Roman" panose="02020603050405020304" pitchFamily="18" charset="0"/>
              </a:rPr>
              <a:t>2</a:t>
            </a:r>
            <a:r>
              <a:rPr lang="fr-FR" altLang="es-ES" sz="2000">
                <a:solidFill>
                  <a:srgbClr val="0B3808"/>
                </a:solidFill>
                <a:latin typeface="Times New Roman" panose="02020603050405020304" pitchFamily="18" charset="0"/>
              </a:rPr>
              <a:t> - T</a:t>
            </a:r>
            <a:r>
              <a:rPr lang="fr-FR" altLang="es-ES" sz="2000" baseline="-25000">
                <a:solidFill>
                  <a:srgbClr val="0B3808"/>
                </a:solidFill>
                <a:latin typeface="Times New Roman" panose="02020603050405020304" pitchFamily="18" charset="0"/>
              </a:rPr>
              <a:t>1</a:t>
            </a:r>
            <a:r>
              <a:rPr lang="fr-FR" altLang="es-ES" sz="2000">
                <a:solidFill>
                  <a:srgbClr val="0B3808"/>
                </a:solidFill>
                <a:latin typeface="Times New Roman" panose="02020603050405020304" pitchFamily="18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None/>
            </a:pPr>
            <a:r>
              <a:rPr lang="fr-FR" altLang="es-ES" sz="2000">
                <a:solidFill>
                  <a:srgbClr val="0B3808"/>
                </a:solidFill>
                <a:latin typeface="Times New Roman" panose="02020603050405020304" pitchFamily="18" charset="0"/>
              </a:rPr>
              <a:t>Q = 0</a:t>
            </a:r>
          </a:p>
          <a:p>
            <a:pPr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None/>
            </a:pPr>
            <a:r>
              <a:rPr lang="es-ES" altLang="es-ES" sz="2000">
                <a:solidFill>
                  <a:srgbClr val="0B3808"/>
                </a:solidFill>
                <a:latin typeface="Times New Roman" panose="02020603050405020304" pitchFamily="18" charset="0"/>
              </a:rPr>
              <a:t>W = - </a:t>
            </a:r>
            <a:r>
              <a:rPr lang="es-ES_tradnl" altLang="es-ES" sz="200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fr-FR" altLang="es-ES" sz="2000">
                <a:solidFill>
                  <a:srgbClr val="0B3808"/>
                </a:solidFill>
                <a:latin typeface="Times New Roman" panose="02020603050405020304" pitchFamily="18" charset="0"/>
              </a:rPr>
              <a:t>U =</a:t>
            </a:r>
            <a:endParaRPr lang="es-ES" altLang="es-ES" sz="2000">
              <a:solidFill>
                <a:srgbClr val="0B3808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60797" name="Object 29"/>
          <p:cNvGraphicFramePr>
            <a:graphicFrameLocks noChangeAspect="1"/>
          </p:cNvGraphicFramePr>
          <p:nvPr/>
        </p:nvGraphicFramePr>
        <p:xfrm>
          <a:off x="4110038" y="2997200"/>
          <a:ext cx="4278312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3" name="Ecuación" r:id="rId5" imgW="2578100" imgH="482600" progId="Equation.3">
                  <p:embed/>
                </p:oleObj>
              </mc:Choice>
              <mc:Fallback>
                <p:oleObj name="Ecuación" r:id="rId5" imgW="2578100" imgH="4826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0038" y="2997200"/>
                        <a:ext cx="4278312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799" name="Rectangle 31"/>
          <p:cNvSpPr>
            <a:spLocks noChangeArrowheads="1"/>
          </p:cNvSpPr>
          <p:nvPr/>
        </p:nvSpPr>
        <p:spPr bwMode="auto">
          <a:xfrm>
            <a:off x="1042988" y="3894138"/>
            <a:ext cx="2233612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None/>
            </a:pP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Por otro lado:</a:t>
            </a:r>
            <a:endParaRPr lang="es-ES" altLang="es-ES" sz="2000" u="sng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60800" name="Object 32"/>
          <p:cNvGraphicFramePr>
            <a:graphicFrameLocks noChangeAspect="1"/>
          </p:cNvGraphicFramePr>
          <p:nvPr/>
        </p:nvGraphicFramePr>
        <p:xfrm>
          <a:off x="5732463" y="3933825"/>
          <a:ext cx="128746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4" name="Ecuación" r:id="rId7" imgW="799753" imgH="253890" progId="Equation.3">
                  <p:embed/>
                </p:oleObj>
              </mc:Choice>
              <mc:Fallback>
                <p:oleObj name="Ecuación" r:id="rId7" imgW="799753" imgH="25389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2463" y="3933825"/>
                        <a:ext cx="1287462" cy="3937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31" name="Rectangle 34"/>
          <p:cNvSpPr>
            <a:spLocks noChangeArrowheads="1"/>
          </p:cNvSpPr>
          <p:nvPr/>
        </p:nvSpPr>
        <p:spPr bwMode="auto">
          <a:xfrm>
            <a:off x="0" y="3128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graphicFrame>
        <p:nvGraphicFramePr>
          <p:cNvPr id="160801" name="Object 33"/>
          <p:cNvGraphicFramePr>
            <a:graphicFrameLocks noChangeAspect="1"/>
          </p:cNvGraphicFramePr>
          <p:nvPr/>
        </p:nvGraphicFramePr>
        <p:xfrm>
          <a:off x="1946275" y="4470400"/>
          <a:ext cx="3984625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5" name="Ecuación" r:id="rId9" imgW="2425700" imgH="393700" progId="Equation.3">
                  <p:embed/>
                </p:oleObj>
              </mc:Choice>
              <mc:Fallback>
                <p:oleObj name="Ecuación" r:id="rId9" imgW="2425700" imgH="3937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6275" y="4470400"/>
                        <a:ext cx="3984625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803" name="Object 35"/>
          <p:cNvGraphicFramePr>
            <a:graphicFrameLocks noChangeAspect="1"/>
          </p:cNvGraphicFramePr>
          <p:nvPr/>
        </p:nvGraphicFramePr>
        <p:xfrm>
          <a:off x="5821363" y="4378325"/>
          <a:ext cx="1846262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6" name="Ecuación" r:id="rId11" imgW="1079500" imgH="508000" progId="Equation.3">
                  <p:embed/>
                </p:oleObj>
              </mc:Choice>
              <mc:Fallback>
                <p:oleObj name="Ecuación" r:id="rId11" imgW="1079500" imgH="5080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1363" y="4378325"/>
                        <a:ext cx="1846262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804" name="AutoShape 36"/>
          <p:cNvSpPr>
            <a:spLocks noChangeArrowheads="1"/>
          </p:cNvSpPr>
          <p:nvPr/>
        </p:nvSpPr>
        <p:spPr bwMode="auto">
          <a:xfrm>
            <a:off x="1403350" y="5480050"/>
            <a:ext cx="431800" cy="144463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sp>
        <p:nvSpPr>
          <p:cNvPr id="34835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graphicFrame>
        <p:nvGraphicFramePr>
          <p:cNvPr id="160805" name="Object 37"/>
          <p:cNvGraphicFramePr>
            <a:graphicFrameLocks noChangeAspect="1"/>
          </p:cNvGraphicFramePr>
          <p:nvPr/>
        </p:nvGraphicFramePr>
        <p:xfrm>
          <a:off x="2065338" y="5229225"/>
          <a:ext cx="2435225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7" name="Ecuación" r:id="rId13" imgW="1600200" imgH="457200" progId="Equation.3">
                  <p:embed/>
                </p:oleObj>
              </mc:Choice>
              <mc:Fallback>
                <p:oleObj name="Ecuación" r:id="rId13" imgW="1600200" imgH="45720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5338" y="5229225"/>
                        <a:ext cx="2435225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807" name="Object 39"/>
          <p:cNvGraphicFramePr>
            <a:graphicFrameLocks noChangeAspect="1"/>
          </p:cNvGraphicFramePr>
          <p:nvPr/>
        </p:nvGraphicFramePr>
        <p:xfrm>
          <a:off x="5430838" y="5300663"/>
          <a:ext cx="2454275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8" name="Ecuación" r:id="rId15" imgW="1612900" imgH="419100" progId="Equation.3">
                  <p:embed/>
                </p:oleObj>
              </mc:Choice>
              <mc:Fallback>
                <p:oleObj name="Ecuación" r:id="rId15" imgW="1612900" imgH="4191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0838" y="5300663"/>
                        <a:ext cx="2454275" cy="627062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FAE7DD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808" name="AutoShape 40"/>
          <p:cNvSpPr>
            <a:spLocks noChangeArrowheads="1"/>
          </p:cNvSpPr>
          <p:nvPr/>
        </p:nvSpPr>
        <p:spPr bwMode="auto">
          <a:xfrm>
            <a:off x="4787900" y="5516563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0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0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0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0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0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0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0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0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0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0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6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60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6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60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6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60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60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build="p"/>
      <p:bldP spid="160775" grpId="0" animBg="1"/>
      <p:bldP spid="160776" grpId="0" build="p" autoUpdateAnimBg="0"/>
      <p:bldP spid="160796" grpId="0" build="p" autoUpdateAnimBg="0"/>
      <p:bldP spid="160799" grpId="0" build="p" autoUpdateAnimBg="0"/>
      <p:bldP spid="160804" grpId="0" animBg="1"/>
      <p:bldP spid="16080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7750" y="476250"/>
            <a:ext cx="7772400" cy="990600"/>
          </a:xfrm>
        </p:spPr>
        <p:txBody>
          <a:bodyPr/>
          <a:lstStyle/>
          <a:p>
            <a:r>
              <a:rPr lang="es-ES" altLang="es-ES" smtClean="0">
                <a:solidFill>
                  <a:srgbClr val="008000"/>
                </a:solidFill>
              </a:rPr>
              <a:t>1- Procesos y Equilibrios </a:t>
            </a:r>
            <a:endParaRPr lang="es-ES" altLang="es-ES" smtClean="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919163" y="1484313"/>
            <a:ext cx="7756525" cy="172866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En general, los sistemas termodinámicos consistirán en dispositivos capaces de intercambiar energía (de cualquier tipo) entre ellos o con el medio. Ese intercambio de energía se llamará </a:t>
            </a:r>
            <a:r>
              <a:rPr lang="es-ES_tradnl" altLang="es-ES" dirty="0" smtClean="0">
                <a:solidFill>
                  <a:srgbClr val="C00000"/>
                </a:solidFill>
              </a:rPr>
              <a:t>Proceso Termodinámico</a:t>
            </a:r>
            <a:r>
              <a:rPr lang="es-ES_tradnl" altLang="es-ES" dirty="0" smtClean="0">
                <a:solidFill>
                  <a:srgbClr val="003399"/>
                </a:solidFill>
              </a:rPr>
              <a:t>.</a:t>
            </a:r>
          </a:p>
        </p:txBody>
      </p:sp>
      <p:sp>
        <p:nvSpPr>
          <p:cNvPr id="8196" name="6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s-ES" sz="1200" smtClean="0">
                <a:solidFill>
                  <a:schemeClr val="bg2"/>
                </a:solidFill>
                <a:latin typeface="Times New Roman" panose="02020603050405020304" pitchFamily="18" charset="0"/>
              </a:rPr>
              <a:t>Física II. J.A.Moleón</a:t>
            </a:r>
          </a:p>
        </p:txBody>
      </p:sp>
      <p:sp>
        <p:nvSpPr>
          <p:cNvPr id="8197" name="7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6835080" y="635635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fld id="{23C1AD18-1C80-463A-B23F-5AB18470E8B0}" type="slidenum">
              <a:rPr lang="en-US" altLang="es-ES" sz="1400">
                <a:solidFill>
                  <a:schemeClr val="bg2"/>
                </a:solidFill>
                <a:latin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t>2</a:t>
            </a:fld>
            <a:endParaRPr lang="en-US" altLang="es-E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45452" name="Picture 44" descr="F18-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921471"/>
            <a:ext cx="2355850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453" name="Text Box 45"/>
          <p:cNvSpPr txBox="1">
            <a:spLocks noChangeArrowheads="1"/>
          </p:cNvSpPr>
          <p:nvPr/>
        </p:nvSpPr>
        <p:spPr bwMode="auto">
          <a:xfrm>
            <a:off x="3635897" y="2924944"/>
            <a:ext cx="4968354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_tradnl" altLang="es-ES" sz="2000" dirty="0" smtClean="0">
                <a:solidFill>
                  <a:srgbClr val="003399"/>
                </a:solidFill>
                <a:latin typeface="Times New Roman" panose="02020603050405020304" pitchFamily="18" charset="0"/>
              </a:rPr>
              <a:t>Al </a:t>
            </a:r>
            <a:r>
              <a:rPr lang="es-ES_tradnl" altLang="es-ES" sz="2000" dirty="0">
                <a:solidFill>
                  <a:srgbClr val="003399"/>
                </a:solidFill>
                <a:latin typeface="Times New Roman" panose="02020603050405020304" pitchFamily="18" charset="0"/>
              </a:rPr>
              <a:t>aplicar energía a un sistema, éste sufre cambios en sus variables: temperatura, forma, presión, etc. (</a:t>
            </a:r>
            <a:r>
              <a:rPr lang="es-ES_tradnl" altLang="es-ES" sz="2000" dirty="0">
                <a:solidFill>
                  <a:srgbClr val="C00000"/>
                </a:solidFill>
                <a:latin typeface="Times New Roman" panose="02020603050405020304" pitchFamily="18" charset="0"/>
              </a:rPr>
              <a:t>estado transitorio</a:t>
            </a:r>
            <a:r>
              <a:rPr lang="es-ES_tradnl" altLang="es-ES" sz="2000" dirty="0">
                <a:solidFill>
                  <a:srgbClr val="003399"/>
                </a:solidFill>
                <a:latin typeface="Times New Roman" panose="02020603050405020304" pitchFamily="18" charset="0"/>
              </a:rPr>
              <a:t>); hasta finalizar esos cambios y llegar a un </a:t>
            </a:r>
            <a:r>
              <a:rPr lang="es-ES_tradnl" altLang="es-ES" sz="2000" dirty="0">
                <a:solidFill>
                  <a:srgbClr val="C00000"/>
                </a:solidFill>
                <a:latin typeface="Times New Roman" panose="02020603050405020304" pitchFamily="18" charset="0"/>
              </a:rPr>
              <a:t>estado estacionario</a:t>
            </a:r>
            <a:r>
              <a:rPr lang="es-ES_tradnl" altLang="es-ES" sz="2000" dirty="0">
                <a:solidFill>
                  <a:srgbClr val="003399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s-ES_tradnl" altLang="es-ES" sz="2000" dirty="0">
              <a:solidFill>
                <a:srgbClr val="003399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_tradnl" altLang="es-ES" sz="2000" dirty="0" smtClean="0">
                <a:solidFill>
                  <a:srgbClr val="003399"/>
                </a:solidFill>
                <a:latin typeface="Times New Roman" panose="02020603050405020304" pitchFamily="18" charset="0"/>
              </a:rPr>
              <a:t>Un </a:t>
            </a:r>
            <a:r>
              <a:rPr lang="es-ES_tradnl" altLang="es-ES" sz="2000" dirty="0">
                <a:solidFill>
                  <a:srgbClr val="003399"/>
                </a:solidFill>
                <a:latin typeface="Times New Roman" panose="02020603050405020304" pitchFamily="18" charset="0"/>
              </a:rPr>
              <a:t>Estado Estacionario, en el que sus variables intensivas tienen igual valor en todos los puntos del sistema, se denomina estado de </a:t>
            </a:r>
            <a:r>
              <a:rPr lang="es-ES_tradnl" altLang="es-ES" sz="2000" dirty="0">
                <a:solidFill>
                  <a:srgbClr val="C00000"/>
                </a:solidFill>
                <a:latin typeface="Times New Roman" panose="02020603050405020304" pitchFamily="18" charset="0"/>
              </a:rPr>
              <a:t>Equilibrio Termodinámico</a:t>
            </a:r>
            <a:r>
              <a:rPr lang="es-ES_tradnl" altLang="es-ES" sz="2000" dirty="0">
                <a:solidFill>
                  <a:srgbClr val="003399"/>
                </a:solidFill>
                <a:latin typeface="Times New Roman" panose="02020603050405020304" pitchFamily="18" charset="0"/>
              </a:rPr>
              <a:t>.</a:t>
            </a:r>
            <a:r>
              <a:rPr lang="es-ES" altLang="es-ES" sz="2000" dirty="0">
                <a:solidFill>
                  <a:srgbClr val="003399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5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5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build="p"/>
      <p:bldP spid="14545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7750" y="476250"/>
            <a:ext cx="7772400" cy="990600"/>
          </a:xfrm>
        </p:spPr>
        <p:txBody>
          <a:bodyPr/>
          <a:lstStyle/>
          <a:p>
            <a:r>
              <a:rPr lang="es-ES" altLang="es-ES" smtClean="0">
                <a:solidFill>
                  <a:srgbClr val="008000"/>
                </a:solidFill>
              </a:rPr>
              <a:t>1- Procesos y Equilibrios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827584" y="1330424"/>
            <a:ext cx="7756525" cy="4114800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</a:t>
            </a:r>
            <a:r>
              <a:rPr lang="es-ES_tradnl" altLang="es-ES" dirty="0" err="1" smtClean="0">
                <a:solidFill>
                  <a:srgbClr val="003399"/>
                </a:solidFill>
              </a:rPr>
              <a:t>Eq</a:t>
            </a:r>
            <a:r>
              <a:rPr lang="es-ES_tradnl" altLang="es-ES" dirty="0" smtClean="0">
                <a:solidFill>
                  <a:srgbClr val="003399"/>
                </a:solidFill>
              </a:rPr>
              <a:t>. Termodinámico implica, además, que el sistema está en:  </a:t>
            </a:r>
          </a:p>
          <a:p>
            <a:pPr marL="0" indent="0">
              <a:buNone/>
            </a:pPr>
            <a:r>
              <a:rPr lang="es-ES_tradnl" altLang="es-ES" dirty="0" smtClean="0">
                <a:solidFill>
                  <a:srgbClr val="003399"/>
                </a:solidFill>
              </a:rPr>
              <a:t>	</a:t>
            </a:r>
            <a:r>
              <a:rPr lang="es-ES_tradnl" altLang="es-ES" dirty="0" err="1" smtClean="0">
                <a:solidFill>
                  <a:srgbClr val="C00000"/>
                </a:solidFill>
              </a:rPr>
              <a:t>Eq</a:t>
            </a:r>
            <a:r>
              <a:rPr lang="es-ES_tradnl" altLang="es-ES" dirty="0" smtClean="0">
                <a:solidFill>
                  <a:srgbClr val="C00000"/>
                </a:solidFill>
              </a:rPr>
              <a:t>. Térmico,   </a:t>
            </a:r>
            <a:r>
              <a:rPr lang="es-ES_tradnl" altLang="es-ES" dirty="0" err="1" smtClean="0">
                <a:solidFill>
                  <a:srgbClr val="C00000"/>
                </a:solidFill>
              </a:rPr>
              <a:t>Eq</a:t>
            </a:r>
            <a:r>
              <a:rPr lang="es-ES_tradnl" altLang="es-ES" dirty="0" smtClean="0">
                <a:solidFill>
                  <a:srgbClr val="C00000"/>
                </a:solidFill>
              </a:rPr>
              <a:t>. Mecánico,   </a:t>
            </a:r>
            <a:r>
              <a:rPr lang="es-ES_tradnl" altLang="es-ES" dirty="0" err="1" smtClean="0">
                <a:solidFill>
                  <a:srgbClr val="C00000"/>
                </a:solidFill>
              </a:rPr>
              <a:t>Eq</a:t>
            </a:r>
            <a:r>
              <a:rPr lang="es-ES_tradnl" altLang="es-ES" dirty="0" smtClean="0">
                <a:solidFill>
                  <a:srgbClr val="C00000"/>
                </a:solidFill>
              </a:rPr>
              <a:t>. Químico o másico.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Si alguna condición no se cumple, el sistema evoluciona hasta otro estado de </a:t>
            </a:r>
            <a:r>
              <a:rPr lang="es-ES_tradnl" altLang="es-ES" dirty="0" err="1" smtClean="0">
                <a:solidFill>
                  <a:srgbClr val="003399"/>
                </a:solidFill>
              </a:rPr>
              <a:t>Eq</a:t>
            </a:r>
            <a:r>
              <a:rPr lang="es-ES_tradnl" altLang="es-ES" dirty="0" smtClean="0">
                <a:solidFill>
                  <a:srgbClr val="003399"/>
                </a:solidFill>
              </a:rPr>
              <a:t>. realizando algún tipo de interacción o </a:t>
            </a:r>
            <a:r>
              <a:rPr lang="es-ES_tradnl" altLang="es-ES" b="1" dirty="0" smtClean="0">
                <a:solidFill>
                  <a:srgbClr val="003399"/>
                </a:solidFill>
              </a:rPr>
              <a:t>proceso</a:t>
            </a:r>
            <a:r>
              <a:rPr lang="es-ES_tradnl" altLang="es-ES" dirty="0" smtClean="0">
                <a:solidFill>
                  <a:srgbClr val="003399"/>
                </a:solidFill>
              </a:rPr>
              <a:t>.</a:t>
            </a:r>
            <a:endParaRPr lang="es-ES_tradnl" altLang="es-ES" dirty="0" smtClean="0">
              <a:solidFill>
                <a:srgbClr val="003399"/>
              </a:solidFill>
            </a:endParaRPr>
          </a:p>
          <a:p>
            <a:pPr marL="457200" lvl="1" indent="0">
              <a:buNone/>
            </a:pPr>
            <a:endParaRPr lang="es-ES_tradnl" altLang="es-ES" dirty="0">
              <a:solidFill>
                <a:srgbClr val="003399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</a:t>
            </a:r>
            <a:r>
              <a:rPr lang="es-ES_tradnl" altLang="es-ES" u="sng" dirty="0" smtClean="0">
                <a:solidFill>
                  <a:srgbClr val="003399"/>
                </a:solidFill>
              </a:rPr>
              <a:t>Interacción </a:t>
            </a:r>
            <a:r>
              <a:rPr lang="es-ES_tradnl" altLang="es-ES" u="sng" dirty="0">
                <a:solidFill>
                  <a:srgbClr val="003399"/>
                </a:solidFill>
              </a:rPr>
              <a:t>Térmica</a:t>
            </a:r>
            <a:r>
              <a:rPr lang="es-ES_tradnl" altLang="es-ES" dirty="0">
                <a:solidFill>
                  <a:srgbClr val="003399"/>
                </a:solidFill>
              </a:rPr>
              <a:t>:  se intercambia calor (pared diatérmana) hasta que se igualen las temperaturas.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</a:t>
            </a:r>
            <a:r>
              <a:rPr lang="es-ES_tradnl" altLang="es-ES" u="sng" dirty="0" smtClean="0">
                <a:solidFill>
                  <a:srgbClr val="003399"/>
                </a:solidFill>
              </a:rPr>
              <a:t>Interacción </a:t>
            </a:r>
            <a:r>
              <a:rPr lang="es-ES_tradnl" altLang="es-ES" u="sng" dirty="0">
                <a:solidFill>
                  <a:srgbClr val="003399"/>
                </a:solidFill>
              </a:rPr>
              <a:t>Mecánica</a:t>
            </a:r>
            <a:r>
              <a:rPr lang="es-ES_tradnl" altLang="es-ES" dirty="0">
                <a:solidFill>
                  <a:srgbClr val="003399"/>
                </a:solidFill>
              </a:rPr>
              <a:t>: se permite el intercambio de E. Mecánica con una pared deformable.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>
                <a:solidFill>
                  <a:srgbClr val="003399"/>
                </a:solidFill>
              </a:rPr>
              <a:t> </a:t>
            </a:r>
            <a:r>
              <a:rPr lang="es-ES_tradnl" altLang="es-ES" u="sng" dirty="0">
                <a:solidFill>
                  <a:srgbClr val="003399"/>
                </a:solidFill>
              </a:rPr>
              <a:t>Interacción Másica</a:t>
            </a:r>
            <a:r>
              <a:rPr lang="es-ES_tradnl" altLang="es-ES" dirty="0">
                <a:solidFill>
                  <a:srgbClr val="003399"/>
                </a:solidFill>
              </a:rPr>
              <a:t>: se permite el intercambio de masa con una pared permeable.</a:t>
            </a:r>
          </a:p>
          <a:p>
            <a:pPr marL="0" indent="0">
              <a:buNone/>
            </a:pPr>
            <a:endParaRPr lang="es-ES_tradnl" altLang="es-ES" dirty="0" smtClean="0">
              <a:solidFill>
                <a:srgbClr val="C00000"/>
              </a:solidFill>
            </a:endParaRPr>
          </a:p>
        </p:txBody>
      </p:sp>
      <p:sp>
        <p:nvSpPr>
          <p:cNvPr id="10244" name="6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s-ES" sz="1200" smtClean="0">
                <a:solidFill>
                  <a:schemeClr val="bg2"/>
                </a:solidFill>
                <a:latin typeface="Times New Roman" panose="02020603050405020304" pitchFamily="18" charset="0"/>
              </a:rPr>
              <a:t>Física II. J.A.Moleón</a:t>
            </a:r>
          </a:p>
        </p:txBody>
      </p:sp>
      <p:sp>
        <p:nvSpPr>
          <p:cNvPr id="10245" name="7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6835080" y="635635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fld id="{6F81C0AF-57E9-44C0-B7BF-E74ADC4A5EB3}" type="slidenum">
              <a:rPr lang="en-US" altLang="es-ES" sz="1400">
                <a:solidFill>
                  <a:schemeClr val="bg2"/>
                </a:solidFill>
                <a:latin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t>3</a:t>
            </a:fld>
            <a:endParaRPr lang="en-US" altLang="es-E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33400"/>
            <a:ext cx="7772400" cy="923925"/>
          </a:xfrm>
        </p:spPr>
        <p:txBody>
          <a:bodyPr/>
          <a:lstStyle/>
          <a:p>
            <a:r>
              <a:rPr lang="es-ES" altLang="es-ES" smtClean="0">
                <a:solidFill>
                  <a:srgbClr val="008000"/>
                </a:solidFill>
              </a:rPr>
              <a:t>2 – Trabajo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14400" y="1447800"/>
            <a:ext cx="7772400" cy="42672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El Trabajo está relacionado con el intercambio de E. Mecánica.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Para analizar este intercambio utilizaremos un sistema muy usual,  “un gas dentro de un pistón” </a:t>
            </a:r>
            <a:r>
              <a:rPr lang="es-ES_tradnl" altLang="es-ES" sz="1700" dirty="0" smtClean="0"/>
              <a:t>(motores, máquinas de vapor, </a:t>
            </a:r>
            <a:r>
              <a:rPr lang="es-ES_tradnl" altLang="es-ES" sz="1700" dirty="0" err="1" smtClean="0"/>
              <a:t>máq</a:t>
            </a:r>
            <a:r>
              <a:rPr lang="es-ES_tradnl" altLang="es-ES" sz="1700" dirty="0" smtClean="0"/>
              <a:t>. frigoríficas, etc.).</a:t>
            </a:r>
            <a:r>
              <a:rPr lang="es-ES_tradnl" altLang="es-ES" dirty="0" smtClean="0">
                <a:solidFill>
                  <a:srgbClr val="003399"/>
                </a:solidFill>
              </a:rPr>
              <a:t> que realiza trabajo a través de la presión del gas</a:t>
            </a:r>
            <a:r>
              <a:rPr lang="es-ES" altLang="es-ES" dirty="0" smtClean="0">
                <a:solidFill>
                  <a:srgbClr val="003399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altLang="es-ES" dirty="0" smtClean="0">
                <a:solidFill>
                  <a:srgbClr val="003399"/>
                </a:solidFill>
              </a:rPr>
              <a:t> El pistón realiza las veces de pared deformable.</a:t>
            </a:r>
          </a:p>
        </p:txBody>
      </p:sp>
      <p:sp>
        <p:nvSpPr>
          <p:cNvPr id="14340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s-ES" sz="1200">
                <a:solidFill>
                  <a:schemeClr val="bg2"/>
                </a:solidFill>
                <a:latin typeface="Times New Roman" panose="02020603050405020304" pitchFamily="18" charset="0"/>
              </a:rPr>
              <a:t>Física II. J.A.Moleón</a:t>
            </a:r>
          </a:p>
        </p:txBody>
      </p:sp>
      <p:sp>
        <p:nvSpPr>
          <p:cNvPr id="14341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6835080" y="635635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fld id="{1DA314B8-CF51-4613-8EDC-C2AF8DF4367D}" type="slidenum">
              <a:rPr lang="en-US" altLang="es-ES" sz="1400">
                <a:solidFill>
                  <a:schemeClr val="bg2"/>
                </a:solidFill>
                <a:latin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t>4</a:t>
            </a:fld>
            <a:endParaRPr lang="en-US" altLang="es-E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7751" name="Object 103"/>
          <p:cNvGraphicFramePr>
            <a:graphicFrameLocks noChangeAspect="1"/>
          </p:cNvGraphicFramePr>
          <p:nvPr/>
        </p:nvGraphicFramePr>
        <p:xfrm>
          <a:off x="6773863" y="2781300"/>
          <a:ext cx="8413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0" name="Ecuación" r:id="rId4" imgW="533169" imgH="393529" progId="Equation.3">
                  <p:embed/>
                </p:oleObj>
              </mc:Choice>
              <mc:Fallback>
                <p:oleObj name="Ecuación" r:id="rId4" imgW="533169" imgH="393529" progId="Equation.3">
                  <p:embed/>
                  <p:pic>
                    <p:nvPicPr>
                      <p:cNvPr id="0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3863" y="2781300"/>
                        <a:ext cx="841375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52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588146"/>
              </p:ext>
            </p:extLst>
          </p:nvPr>
        </p:nvGraphicFramePr>
        <p:xfrm>
          <a:off x="6265714" y="3645818"/>
          <a:ext cx="144145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1" name="Ecuación" r:id="rId6" imgW="850531" imgH="355446" progId="Equation.3">
                  <p:embed/>
                </p:oleObj>
              </mc:Choice>
              <mc:Fallback>
                <p:oleObj name="Ecuación" r:id="rId6" imgW="850531" imgH="355446" progId="Equation.3">
                  <p:embed/>
                  <p:pic>
                    <p:nvPicPr>
                      <p:cNvPr id="0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5714" y="3645818"/>
                        <a:ext cx="1441450" cy="6318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759" name="Group 111"/>
          <p:cNvGrpSpPr>
            <a:grpSpLocks/>
          </p:cNvGrpSpPr>
          <p:nvPr/>
        </p:nvGrpSpPr>
        <p:grpSpPr bwMode="auto">
          <a:xfrm>
            <a:off x="1331640" y="3490367"/>
            <a:ext cx="4103688" cy="2674937"/>
            <a:chOff x="1066" y="2063"/>
            <a:chExt cx="2585" cy="1685"/>
          </a:xfrm>
        </p:grpSpPr>
        <p:pic>
          <p:nvPicPr>
            <p:cNvPr id="14347" name="Picture 102" descr="F19-06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" y="2063"/>
              <a:ext cx="2585" cy="16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8" name="WordArt 107"/>
            <p:cNvSpPr>
              <a:spLocks noChangeArrowheads="1" noChangeShapeType="1" noTextEdit="1"/>
            </p:cNvSpPr>
            <p:nvPr/>
          </p:nvSpPr>
          <p:spPr bwMode="auto">
            <a:xfrm>
              <a:off x="2472" y="3612"/>
              <a:ext cx="114" cy="10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000" kern="10">
                  <a:solidFill>
                    <a:schemeClr val="accent2"/>
                  </a:solidFill>
                  <a:latin typeface="Arial Black" panose="020B0A04020102020204" pitchFamily="34" charset="0"/>
                </a:rPr>
                <a:t>V1</a:t>
              </a:r>
            </a:p>
          </p:txBody>
        </p:sp>
        <p:sp>
          <p:nvSpPr>
            <p:cNvPr id="14349" name="WordArt 108"/>
            <p:cNvSpPr>
              <a:spLocks noChangeArrowheads="1" noChangeShapeType="1" noTextEdit="1"/>
            </p:cNvSpPr>
            <p:nvPr/>
          </p:nvSpPr>
          <p:spPr bwMode="auto">
            <a:xfrm>
              <a:off x="2721" y="3612"/>
              <a:ext cx="114" cy="10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000" kern="10">
                  <a:solidFill>
                    <a:schemeClr val="accent2"/>
                  </a:solidFill>
                  <a:latin typeface="Arial Black" panose="020B0A04020102020204" pitchFamily="34" charset="0"/>
                </a:rPr>
                <a:t>V2</a:t>
              </a:r>
            </a:p>
          </p:txBody>
        </p:sp>
      </p:grpSp>
      <p:graphicFrame>
        <p:nvGraphicFramePr>
          <p:cNvPr id="27757" name="Object 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363091"/>
              </p:ext>
            </p:extLst>
          </p:nvPr>
        </p:nvGraphicFramePr>
        <p:xfrm>
          <a:off x="6175226" y="4437980"/>
          <a:ext cx="1614488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2" name="Ecuación" r:id="rId9" imgW="952087" imgH="355446" progId="Equation.3">
                  <p:embed/>
                </p:oleObj>
              </mc:Choice>
              <mc:Fallback>
                <p:oleObj name="Ecuación" r:id="rId9" imgW="952087" imgH="355446" progId="Equation.3">
                  <p:embed/>
                  <p:pic>
                    <p:nvPicPr>
                      <p:cNvPr id="0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5226" y="4437980"/>
                        <a:ext cx="1614488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58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3670684"/>
              </p:ext>
            </p:extLst>
          </p:nvPr>
        </p:nvGraphicFramePr>
        <p:xfrm>
          <a:off x="6156176" y="5282530"/>
          <a:ext cx="17208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3" name="Ecuación" r:id="rId11" imgW="901309" imgH="355446" progId="Equation.3">
                  <p:embed/>
                </p:oleObj>
              </mc:Choice>
              <mc:Fallback>
                <p:oleObj name="Ecuación" r:id="rId11" imgW="901309" imgH="355446" progId="Equation.3">
                  <p:embed/>
                  <p:pic>
                    <p:nvPicPr>
                      <p:cNvPr id="0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5282530"/>
                        <a:ext cx="1720850" cy="66675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FAE4D9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457200"/>
            <a:ext cx="7162800" cy="1143000"/>
          </a:xfrm>
          <a:noFill/>
        </p:spPr>
        <p:txBody>
          <a:bodyPr lIns="92075" tIns="46038" rIns="92075" bIns="46038"/>
          <a:lstStyle/>
          <a:p>
            <a:r>
              <a:rPr lang="es-ES" altLang="es-ES" smtClean="0">
                <a:solidFill>
                  <a:srgbClr val="008000"/>
                </a:solidFill>
              </a:rPr>
              <a:t>2 – Trabajo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99592" y="1447800"/>
            <a:ext cx="7863408" cy="244361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00FF"/>
                </a:solidFill>
              </a:rPr>
              <a:t> Criterio de signos:</a:t>
            </a:r>
          </a:p>
          <a:p>
            <a:pPr marL="0" indent="0">
              <a:buNone/>
            </a:pPr>
            <a:r>
              <a:rPr lang="es-ES_tradnl" altLang="es-ES" dirty="0" smtClean="0"/>
              <a:t>En expansión  </a:t>
            </a:r>
            <a:r>
              <a:rPr lang="es-ES_tradnl" altLang="es-ES" dirty="0" smtClean="0">
                <a:sym typeface="Symbol" panose="05050102010706020507" pitchFamily="18" charset="2"/>
              </a:rPr>
              <a:t></a:t>
            </a:r>
            <a:r>
              <a:rPr lang="es-ES_tradnl" altLang="es-ES" dirty="0" smtClean="0"/>
              <a:t>V &gt; 0  </a:t>
            </a:r>
            <a:r>
              <a:rPr lang="es-ES_tradnl" altLang="es-ES" dirty="0" smtClean="0">
                <a:sym typeface="Symbol" panose="05050102010706020507" pitchFamily="18" charset="2"/>
              </a:rPr>
              <a:t></a:t>
            </a:r>
            <a:r>
              <a:rPr lang="es-ES_tradnl" altLang="es-ES" dirty="0" smtClean="0"/>
              <a:t>  W &gt; 0   </a:t>
            </a:r>
            <a:r>
              <a:rPr lang="es-ES_tradnl" altLang="es-ES" dirty="0" smtClean="0">
                <a:sym typeface="Symbol" panose="05050102010706020507" pitchFamily="18" charset="2"/>
              </a:rPr>
              <a:t></a:t>
            </a:r>
            <a:r>
              <a:rPr lang="es-ES_tradnl" altLang="es-ES" dirty="0" smtClean="0"/>
              <a:t>  Realizado por el sistema.</a:t>
            </a:r>
          </a:p>
          <a:p>
            <a:pPr marL="0" indent="0">
              <a:buNone/>
            </a:pPr>
            <a:r>
              <a:rPr lang="es-ES_tradnl" altLang="es-ES" dirty="0" smtClean="0"/>
              <a:t>En compresión  </a:t>
            </a:r>
            <a:r>
              <a:rPr lang="es-ES_tradnl" altLang="es-ES" dirty="0" smtClean="0">
                <a:sym typeface="Symbol" panose="05050102010706020507" pitchFamily="18" charset="2"/>
              </a:rPr>
              <a:t></a:t>
            </a:r>
            <a:r>
              <a:rPr lang="es-ES_tradnl" altLang="es-ES" dirty="0" smtClean="0"/>
              <a:t>V &lt; 0  </a:t>
            </a:r>
            <a:r>
              <a:rPr lang="es-ES_tradnl" altLang="es-ES" dirty="0" smtClean="0">
                <a:sym typeface="Symbol" panose="05050102010706020507" pitchFamily="18" charset="2"/>
              </a:rPr>
              <a:t></a:t>
            </a:r>
            <a:r>
              <a:rPr lang="es-ES_tradnl" altLang="es-ES" dirty="0" smtClean="0"/>
              <a:t>  W &lt; 0   </a:t>
            </a:r>
            <a:r>
              <a:rPr lang="es-ES_tradnl" altLang="es-ES" dirty="0" smtClean="0">
                <a:sym typeface="Symbol" panose="05050102010706020507" pitchFamily="18" charset="2"/>
              </a:rPr>
              <a:t></a:t>
            </a:r>
            <a:r>
              <a:rPr lang="es-ES_tradnl" altLang="es-ES" dirty="0" smtClean="0"/>
              <a:t>  Realizado por el medio.</a:t>
            </a:r>
            <a:endParaRPr lang="es-ES_tradnl" altLang="es-ES" dirty="0" smtClean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00FF"/>
                </a:solidFill>
              </a:rPr>
              <a:t> Representación gráfica del trabajo:</a:t>
            </a:r>
          </a:p>
        </p:txBody>
      </p:sp>
      <p:sp>
        <p:nvSpPr>
          <p:cNvPr id="16388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s-ES" sz="1200">
                <a:solidFill>
                  <a:schemeClr val="bg2"/>
                </a:solidFill>
                <a:latin typeface="Times New Roman" panose="02020603050405020304" pitchFamily="18" charset="0"/>
              </a:rPr>
              <a:t>Física II. J.A.Moleón</a:t>
            </a:r>
          </a:p>
        </p:txBody>
      </p:sp>
      <p:sp>
        <p:nvSpPr>
          <p:cNvPr id="16389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6835080" y="635635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fld id="{B41C81D0-924D-42C5-A0E6-54C7E814FC3C}" type="slidenum">
              <a:rPr lang="en-US" altLang="es-ES" sz="1400">
                <a:solidFill>
                  <a:schemeClr val="bg2"/>
                </a:solidFill>
                <a:latin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t>5</a:t>
            </a:fld>
            <a:endParaRPr lang="en-US" altLang="es-E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0330" name="Group 90"/>
          <p:cNvGrpSpPr>
            <a:grpSpLocks/>
          </p:cNvGrpSpPr>
          <p:nvPr/>
        </p:nvGrpSpPr>
        <p:grpSpPr bwMode="auto">
          <a:xfrm>
            <a:off x="932411" y="3356992"/>
            <a:ext cx="3035300" cy="2489200"/>
            <a:chOff x="2102" y="2024"/>
            <a:chExt cx="1912" cy="1568"/>
          </a:xfrm>
        </p:grpSpPr>
        <p:pic>
          <p:nvPicPr>
            <p:cNvPr id="16391" name="Picture 69" descr="F19-08C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2" y="2024"/>
              <a:ext cx="1912" cy="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392" name="WordArt 81"/>
            <p:cNvSpPr>
              <a:spLocks noChangeArrowheads="1" noChangeShapeType="1" noTextEdit="1"/>
            </p:cNvSpPr>
            <p:nvPr/>
          </p:nvSpPr>
          <p:spPr bwMode="auto">
            <a:xfrm>
              <a:off x="2986" y="3475"/>
              <a:ext cx="126" cy="102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900" kern="10">
                  <a:solidFill>
                    <a:srgbClr val="800000"/>
                  </a:solidFill>
                  <a:latin typeface="Arial Black" panose="020B0A04020102020204" pitchFamily="34" charset="0"/>
                </a:rPr>
                <a:t>dV</a:t>
              </a:r>
            </a:p>
          </p:txBody>
        </p:sp>
        <p:sp>
          <p:nvSpPr>
            <p:cNvPr id="16393" name="Line 85"/>
            <p:cNvSpPr>
              <a:spLocks noChangeShapeType="1"/>
            </p:cNvSpPr>
            <p:nvPr/>
          </p:nvSpPr>
          <p:spPr bwMode="auto">
            <a:xfrm>
              <a:off x="2245" y="3022"/>
              <a:ext cx="8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6394" name="WordArt 86"/>
            <p:cNvSpPr>
              <a:spLocks noChangeArrowheads="1" noChangeShapeType="1" noTextEdit="1"/>
            </p:cNvSpPr>
            <p:nvPr/>
          </p:nvSpPr>
          <p:spPr bwMode="auto">
            <a:xfrm>
              <a:off x="2154" y="2976"/>
              <a:ext cx="48" cy="9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800" kern="10">
                  <a:solidFill>
                    <a:srgbClr val="800000"/>
                  </a:solidFill>
                  <a:latin typeface="Arial Black" panose="020B0A04020102020204" pitchFamily="34" charset="0"/>
                </a:rPr>
                <a:t>P</a:t>
              </a:r>
            </a:p>
          </p:txBody>
        </p:sp>
        <p:sp>
          <p:nvSpPr>
            <p:cNvPr id="16395" name="Line 87"/>
            <p:cNvSpPr>
              <a:spLocks noChangeShapeType="1"/>
            </p:cNvSpPr>
            <p:nvPr/>
          </p:nvSpPr>
          <p:spPr bwMode="auto">
            <a:xfrm>
              <a:off x="3000" y="2982"/>
              <a:ext cx="0" cy="4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6396" name="Line 88"/>
            <p:cNvSpPr>
              <a:spLocks noChangeShapeType="1"/>
            </p:cNvSpPr>
            <p:nvPr/>
          </p:nvSpPr>
          <p:spPr bwMode="auto">
            <a:xfrm>
              <a:off x="3107" y="3067"/>
              <a:ext cx="0" cy="3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211960" y="3357128"/>
            <a:ext cx="4392488" cy="2880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  <a:normAutofit/>
          </a:bodyPr>
          <a:lstStyle>
            <a:lvl1pPr marL="171450" indent="-171450" algn="l" defTabSz="685800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5143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857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2001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15430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Arial" panose="020B0604020202020204" pitchFamily="34" charset="0"/>
              <a:buNone/>
            </a:pPr>
            <a:r>
              <a:rPr kumimoji="0" lang="es-ES_tradnl" altLang="es-ES" smtClean="0">
                <a:solidFill>
                  <a:srgbClr val="003399"/>
                </a:solidFill>
              </a:rPr>
              <a:t>es el área bajo la curva,  por tanto, depende de la trayectoria seguida  </a:t>
            </a:r>
            <a:r>
              <a:rPr kumimoji="0" lang="es-ES_tradnl" altLang="es-ES" smtClean="0">
                <a:solidFill>
                  <a:srgbClr val="003399"/>
                </a:solidFill>
                <a:sym typeface="Symbol" panose="05050102010706020507" pitchFamily="18" charset="2"/>
              </a:rPr>
              <a:t></a:t>
            </a:r>
            <a:r>
              <a:rPr kumimoji="0" lang="es-ES_tradnl" altLang="es-ES" smtClean="0">
                <a:solidFill>
                  <a:srgbClr val="003399"/>
                </a:solidFill>
              </a:rPr>
              <a:t>  es función de camino.  </a:t>
            </a:r>
          </a:p>
          <a:p>
            <a:pPr eaLnBrk="1" hangingPunct="1"/>
            <a:r>
              <a:rPr kumimoji="0" lang="es-ES_tradnl" altLang="es-ES" smtClean="0">
                <a:solidFill>
                  <a:srgbClr val="003399"/>
                </a:solidFill>
              </a:rPr>
              <a:t> Una función de estado solo depende del estado inicial y final; sus diferenciales son exactas (</a:t>
            </a:r>
            <a:r>
              <a:rPr kumimoji="0" lang="es-ES_tradnl" altLang="es-ES" smtClean="0">
                <a:solidFill>
                  <a:srgbClr val="003399"/>
                </a:solidFill>
                <a:sym typeface="Symbol" panose="05050102010706020507" pitchFamily="18" charset="2"/>
              </a:rPr>
              <a:t>df</a:t>
            </a:r>
            <a:r>
              <a:rPr kumimoji="0" lang="es-ES_tradnl" altLang="es-ES" smtClean="0">
                <a:solidFill>
                  <a:srgbClr val="003399"/>
                </a:solidFill>
              </a:rPr>
              <a:t>), las de camino no  (</a:t>
            </a:r>
            <a:r>
              <a:rPr kumimoji="0" lang="es-ES_tradnl" altLang="es-ES" smtClean="0">
                <a:solidFill>
                  <a:srgbClr val="003399"/>
                </a:solidFill>
                <a:sym typeface="Symbol" panose="05050102010706020507" pitchFamily="18" charset="2"/>
              </a:rPr>
              <a:t>f</a:t>
            </a:r>
            <a:r>
              <a:rPr kumimoji="0" lang="es-ES_tradnl" altLang="es-ES" smtClean="0">
                <a:solidFill>
                  <a:srgbClr val="003399"/>
                </a:solidFill>
              </a:rPr>
              <a:t>).</a:t>
            </a:r>
          </a:p>
          <a:p>
            <a:pPr eaLnBrk="1" hangingPunct="1"/>
            <a:endParaRPr kumimoji="0" lang="es-ES_tradnl" altLang="es-ES" dirty="0" smtClean="0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33400"/>
            <a:ext cx="7010400" cy="990600"/>
          </a:xfrm>
          <a:noFill/>
        </p:spPr>
        <p:txBody>
          <a:bodyPr lIns="92075" tIns="46038" rIns="92075" bIns="46038"/>
          <a:lstStyle/>
          <a:p>
            <a:r>
              <a:rPr lang="es-ES_tradnl" altLang="es-ES" smtClean="0">
                <a:solidFill>
                  <a:srgbClr val="008000"/>
                </a:solidFill>
              </a:rPr>
              <a:t>3 – </a:t>
            </a:r>
            <a:r>
              <a:rPr lang="es-ES" altLang="es-ES" smtClean="0">
                <a:solidFill>
                  <a:srgbClr val="008000"/>
                </a:solidFill>
              </a:rPr>
              <a:t>Primer Principio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90600" y="1474788"/>
            <a:ext cx="7772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Si consideramos un sistema que realiza varios procesos Adiabáticos entre los mismos estado inicial y final. Se encuentra que, todos los </a:t>
            </a:r>
            <a:r>
              <a:rPr lang="es-ES_tradnl" altLang="es-ES" dirty="0" err="1" smtClean="0">
                <a:solidFill>
                  <a:srgbClr val="003399"/>
                </a:solidFill>
              </a:rPr>
              <a:t>W</a:t>
            </a:r>
            <a:r>
              <a:rPr lang="es-ES_tradnl" altLang="es-ES" baseline="-25000" dirty="0" err="1" smtClean="0">
                <a:solidFill>
                  <a:srgbClr val="003399"/>
                </a:solidFill>
              </a:rPr>
              <a:t>adb</a:t>
            </a:r>
            <a:r>
              <a:rPr lang="es-ES_tradnl" altLang="es-ES" dirty="0" smtClean="0">
                <a:solidFill>
                  <a:srgbClr val="003399"/>
                </a:solidFill>
              </a:rPr>
              <a:t>  son iguales, para todos los caminos posibles </a:t>
            </a:r>
            <a:endParaRPr lang="es-ES_tradnl" altLang="es-ES" dirty="0" smtClean="0">
              <a:solidFill>
                <a:srgbClr val="003399"/>
              </a:solidFill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s-ES_tradnl" altLang="es-ES" dirty="0" smtClean="0">
                <a:solidFill>
                  <a:srgbClr val="003399"/>
                </a:solidFill>
                <a:sym typeface="Symbol" panose="05050102010706020507" pitchFamily="18" charset="2"/>
              </a:rPr>
              <a:t>  </a:t>
            </a:r>
            <a:r>
              <a:rPr lang="es-ES_tradnl" altLang="es-ES" dirty="0" smtClean="0">
                <a:solidFill>
                  <a:srgbClr val="003399"/>
                </a:solidFill>
              </a:rPr>
              <a:t>  ese W  es una función de estado, llamada </a:t>
            </a:r>
            <a:r>
              <a:rPr lang="es-ES_tradnl" altLang="es-ES" dirty="0" smtClean="0">
                <a:solidFill>
                  <a:srgbClr val="C00000"/>
                </a:solidFill>
              </a:rPr>
              <a:t>Energía Interna</a:t>
            </a:r>
            <a:r>
              <a:rPr lang="es-ES_tradnl" altLang="es-ES" dirty="0" smtClean="0">
                <a:solidFill>
                  <a:srgbClr val="003399"/>
                </a:solidFill>
              </a:rPr>
              <a:t>.</a:t>
            </a:r>
            <a:r>
              <a:rPr lang="es-ES_tradnl" altLang="es-ES" dirty="0" smtClean="0"/>
              <a:t> </a:t>
            </a:r>
            <a:endParaRPr lang="es-ES" altLang="es-ES" dirty="0" smtClean="0"/>
          </a:p>
        </p:txBody>
      </p:sp>
      <p:sp>
        <p:nvSpPr>
          <p:cNvPr id="20484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s-ES" sz="1200">
                <a:solidFill>
                  <a:schemeClr val="bg2"/>
                </a:solidFill>
                <a:latin typeface="Times New Roman" panose="02020603050405020304" pitchFamily="18" charset="0"/>
              </a:rPr>
              <a:t>Física II. J.A.Moleón</a:t>
            </a:r>
          </a:p>
        </p:txBody>
      </p:sp>
      <p:sp>
        <p:nvSpPr>
          <p:cNvPr id="20485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316416" y="6356350"/>
            <a:ext cx="504056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fld id="{85BBF052-DB8D-4DDA-AF35-FF00AC42D0B9}" type="slidenum">
              <a:rPr lang="en-US" altLang="es-ES" sz="1400">
                <a:solidFill>
                  <a:schemeClr val="bg2"/>
                </a:solidFill>
                <a:latin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t>6</a:t>
            </a:fld>
            <a:endParaRPr lang="en-US" altLang="es-E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39003" name="Object 91"/>
          <p:cNvGraphicFramePr>
            <a:graphicFrameLocks noChangeAspect="1"/>
          </p:cNvGraphicFramePr>
          <p:nvPr/>
        </p:nvGraphicFramePr>
        <p:xfrm>
          <a:off x="6308725" y="5084763"/>
          <a:ext cx="15763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1" name="Ecuación" r:id="rId4" imgW="825500" imgH="203200" progId="Equation.3">
                  <p:embed/>
                </p:oleObj>
              </mc:Choice>
              <mc:Fallback>
                <p:oleObj name="Ecuación" r:id="rId4" imgW="825500" imgH="203200" progId="Equation.3">
                  <p:embed/>
                  <p:pic>
                    <p:nvPicPr>
                      <p:cNvPr id="0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8725" y="5084763"/>
                        <a:ext cx="1576388" cy="38100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FAE4D9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007" name="Rectangle 95"/>
          <p:cNvSpPr>
            <a:spLocks noChangeArrowheads="1"/>
          </p:cNvSpPr>
          <p:nvPr/>
        </p:nvSpPr>
        <p:spPr bwMode="auto">
          <a:xfrm>
            <a:off x="1042988" y="3717925"/>
            <a:ext cx="7632700" cy="187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§"/>
            </a:pPr>
            <a:r>
              <a:rPr lang="es-ES_tradnl" altLang="es-ES" sz="2000" dirty="0">
                <a:solidFill>
                  <a:srgbClr val="003399"/>
                </a:solidFill>
                <a:latin typeface="Times New Roman" panose="02020603050405020304" pitchFamily="18" charset="0"/>
              </a:rPr>
              <a:t>La energía que un sistema da o recibe del medio, sin intercambiar calor, procede de su Energía Interna.</a:t>
            </a:r>
          </a:p>
          <a:p>
            <a:pPr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§"/>
            </a:pPr>
            <a:r>
              <a:rPr lang="es-ES_tradnl" altLang="es-ES" sz="2000" dirty="0">
                <a:solidFill>
                  <a:srgbClr val="003399"/>
                </a:solidFill>
                <a:latin typeface="Times New Roman" panose="02020603050405020304" pitchFamily="18" charset="0"/>
              </a:rPr>
              <a:t>Cuando los procesos no son adiabáticos, las diferencias entre  </a:t>
            </a:r>
            <a:r>
              <a:rPr lang="es-ES_tradnl" altLang="es-ES" sz="2000" dirty="0" err="1">
                <a:solidFill>
                  <a:srgbClr val="003399"/>
                </a:solidFill>
                <a:latin typeface="Times New Roman" panose="02020603050405020304" pitchFamily="18" charset="0"/>
              </a:rPr>
              <a:t>Wadb</a:t>
            </a:r>
            <a:r>
              <a:rPr lang="es-ES_tradnl" altLang="es-ES" sz="2000" dirty="0">
                <a:solidFill>
                  <a:srgbClr val="003399"/>
                </a:solidFill>
                <a:latin typeface="Times New Roman" panose="02020603050405020304" pitchFamily="18" charset="0"/>
              </a:rPr>
              <a:t>  y  </a:t>
            </a:r>
            <a:r>
              <a:rPr lang="es-ES_tradnl" altLang="es-ES" sz="2000" dirty="0" err="1">
                <a:solidFill>
                  <a:srgbClr val="003399"/>
                </a:solidFill>
                <a:latin typeface="Times New Roman" panose="02020603050405020304" pitchFamily="18" charset="0"/>
              </a:rPr>
              <a:t>W</a:t>
            </a:r>
            <a:r>
              <a:rPr lang="es-ES_tradnl" altLang="es-ES" sz="2000" baseline="-25000" dirty="0" err="1">
                <a:solidFill>
                  <a:srgbClr val="003399"/>
                </a:solidFill>
                <a:latin typeface="Times New Roman" panose="02020603050405020304" pitchFamily="18" charset="0"/>
              </a:rPr>
              <a:t>No</a:t>
            </a:r>
            <a:r>
              <a:rPr lang="es-ES_tradnl" altLang="es-ES" sz="2000" baseline="-25000" dirty="0">
                <a:solidFill>
                  <a:srgbClr val="003399"/>
                </a:solidFill>
                <a:latin typeface="Times New Roman" panose="02020603050405020304" pitchFamily="18" charset="0"/>
              </a:rPr>
              <a:t> </a:t>
            </a:r>
            <a:r>
              <a:rPr lang="es-ES_tradnl" altLang="es-ES" sz="2000" baseline="-25000" dirty="0" err="1">
                <a:solidFill>
                  <a:srgbClr val="003399"/>
                </a:solidFill>
                <a:latin typeface="Times New Roman" panose="02020603050405020304" pitchFamily="18" charset="0"/>
              </a:rPr>
              <a:t>adb</a:t>
            </a:r>
            <a:r>
              <a:rPr lang="es-ES_tradnl" altLang="es-ES" sz="2000" dirty="0">
                <a:solidFill>
                  <a:srgbClr val="003399"/>
                </a:solidFill>
                <a:latin typeface="Times New Roman" panose="02020603050405020304" pitchFamily="18" charset="0"/>
              </a:rPr>
              <a:t>  corresponden con los calores: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None/>
            </a:pPr>
            <a:r>
              <a:rPr lang="es-ES_tradnl" altLang="es-ES" sz="2000" dirty="0" smtClean="0">
                <a:solidFill>
                  <a:srgbClr val="0B3808"/>
                </a:solidFill>
                <a:latin typeface="Times New Roman" panose="02020603050405020304" pitchFamily="18" charset="0"/>
              </a:rPr>
              <a:t>           Q 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= W - </a:t>
            </a:r>
            <a:r>
              <a:rPr lang="es-ES_tradnl" altLang="es-ES" sz="2000" dirty="0" err="1">
                <a:solidFill>
                  <a:srgbClr val="0B3808"/>
                </a:solidFill>
                <a:latin typeface="Times New Roman" panose="02020603050405020304" pitchFamily="18" charset="0"/>
              </a:rPr>
              <a:t>Wadb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; 	- </a:t>
            </a:r>
            <a:r>
              <a:rPr lang="es-ES_tradnl" altLang="es-ES" sz="2000" dirty="0" err="1">
                <a:solidFill>
                  <a:srgbClr val="0B3808"/>
                </a:solidFill>
                <a:latin typeface="Times New Roman" panose="02020603050405020304" pitchFamily="18" charset="0"/>
              </a:rPr>
              <a:t>Wadb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 = 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U	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</a:t>
            </a:r>
            <a:endParaRPr lang="es-ES" altLang="es-ES" sz="2000" dirty="0">
              <a:solidFill>
                <a:srgbClr val="0B3808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39012" name="Object 100"/>
          <p:cNvGraphicFramePr>
            <a:graphicFrameLocks noChangeAspect="1"/>
          </p:cNvGraphicFramePr>
          <p:nvPr/>
        </p:nvGraphicFramePr>
        <p:xfrm>
          <a:off x="3036888" y="2997200"/>
          <a:ext cx="2779712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2" name="Ecuación" r:id="rId6" imgW="1764534" imgH="355446" progId="Equation.3">
                  <p:embed/>
                </p:oleObj>
              </mc:Choice>
              <mc:Fallback>
                <p:oleObj name="Ecuación" r:id="rId6" imgW="1764534" imgH="355446" progId="Equation.3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6888" y="2997200"/>
                        <a:ext cx="2779712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9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9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  <p:bldP spid="3900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s-ES_tradnl" altLang="es-ES" smtClean="0">
                <a:solidFill>
                  <a:srgbClr val="008000"/>
                </a:solidFill>
              </a:rPr>
              <a:t>3 – </a:t>
            </a:r>
            <a:r>
              <a:rPr lang="es-ES" altLang="es-ES" smtClean="0">
                <a:solidFill>
                  <a:srgbClr val="008000"/>
                </a:solidFill>
              </a:rPr>
              <a:t>Primer Principio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827584" y="1474788"/>
            <a:ext cx="7705229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None/>
            </a:pPr>
            <a:r>
              <a:rPr lang="es-ES_tradnl" altLang="es-ES" u="sng" dirty="0" smtClean="0">
                <a:solidFill>
                  <a:srgbClr val="C00000"/>
                </a:solidFill>
              </a:rPr>
              <a:t>Primer Principio</a:t>
            </a:r>
            <a:r>
              <a:rPr lang="es-ES_tradnl" altLang="es-ES" dirty="0" smtClean="0">
                <a:solidFill>
                  <a:srgbClr val="003399"/>
                </a:solidFill>
              </a:rPr>
              <a:t>:  "El Calor suministrado a un sistema, se emplea, parte en realizar Trabajo y parte en aumentar la Energía Interna del sistema". 	(La Energía se conserva).</a:t>
            </a:r>
          </a:p>
          <a:p>
            <a:pPr marL="0" indent="0">
              <a:buNone/>
            </a:pPr>
            <a:r>
              <a:rPr lang="es-ES_tradnl" altLang="es-ES" u="sng" dirty="0" smtClean="0">
                <a:solidFill>
                  <a:srgbClr val="003399"/>
                </a:solidFill>
              </a:rPr>
              <a:t>De otra forma</a:t>
            </a:r>
            <a:r>
              <a:rPr lang="es-ES_tradnl" altLang="es-ES" dirty="0" smtClean="0">
                <a:solidFill>
                  <a:srgbClr val="003399"/>
                </a:solidFill>
              </a:rPr>
              <a:t>:  "Es imposible construir un móvil perpetuo de primera especie". Una máquina de funcionamiento cíclico que no absorbe una cantidad equivalente de calor. </a:t>
            </a:r>
          </a:p>
          <a:p>
            <a:pPr marL="0" indent="0">
              <a:buNone/>
            </a:pPr>
            <a:r>
              <a:rPr lang="es-ES_tradnl" altLang="es-ES" dirty="0" smtClean="0"/>
              <a:t>Q  tampoco es función de estado, pues no lo es W:</a:t>
            </a:r>
            <a:endParaRPr lang="es-ES" altLang="es-ES" dirty="0" smtClean="0"/>
          </a:p>
        </p:txBody>
      </p:sp>
      <p:sp>
        <p:nvSpPr>
          <p:cNvPr id="22532" name="5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s-ES" sz="1200" smtClean="0">
                <a:solidFill>
                  <a:schemeClr val="bg2"/>
                </a:solidFill>
                <a:latin typeface="Times New Roman" panose="02020603050405020304" pitchFamily="18" charset="0"/>
              </a:rPr>
              <a:t>Física II. J.A.Moleón</a:t>
            </a:r>
          </a:p>
        </p:txBody>
      </p:sp>
      <p:sp>
        <p:nvSpPr>
          <p:cNvPr id="22533" name="6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460432" y="6356350"/>
            <a:ext cx="432048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fld id="{FB25E145-825F-4913-BE23-25F8AC7D1477}" type="slidenum">
              <a:rPr lang="en-US" altLang="es-ES" sz="1400">
                <a:solidFill>
                  <a:schemeClr val="bg2"/>
                </a:solidFill>
                <a:latin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t>7</a:t>
            </a:fld>
            <a:endParaRPr lang="en-US" altLang="es-E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4" name="Rectangle 10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sp>
        <p:nvSpPr>
          <p:cNvPr id="79932" name="Rectangle 1084"/>
          <p:cNvSpPr>
            <a:spLocks noChangeArrowheads="1"/>
          </p:cNvSpPr>
          <p:nvPr/>
        </p:nvSpPr>
        <p:spPr bwMode="auto">
          <a:xfrm>
            <a:off x="971550" y="4437063"/>
            <a:ext cx="7345363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None/>
            </a:pP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Convenio de signos:        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FontTx/>
              <a:buNone/>
            </a:pP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Q (absorbido por </a:t>
            </a:r>
            <a:r>
              <a:rPr lang="es-ES_tradnl" altLang="es-ES" sz="2000" dirty="0" err="1">
                <a:solidFill>
                  <a:srgbClr val="0B3808"/>
                </a:solidFill>
                <a:latin typeface="Times New Roman" panose="02020603050405020304" pitchFamily="18" charset="0"/>
              </a:rPr>
              <a:t>sist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.)  &gt; 0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FontTx/>
              <a:buNone/>
            </a:pP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Q (cedido por </a:t>
            </a:r>
            <a:r>
              <a:rPr lang="es-ES_tradnl" altLang="es-ES" sz="2000" dirty="0" err="1">
                <a:solidFill>
                  <a:srgbClr val="0B3808"/>
                </a:solidFill>
                <a:latin typeface="Times New Roman" panose="02020603050405020304" pitchFamily="18" charset="0"/>
              </a:rPr>
              <a:t>sist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.)   &lt; 0</a:t>
            </a:r>
            <a:endParaRPr lang="es-ES" altLang="es-ES" sz="2000" dirty="0">
              <a:solidFill>
                <a:srgbClr val="0B3808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79940" name="Object 10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5514055"/>
              </p:ext>
            </p:extLst>
          </p:nvPr>
        </p:nvGraphicFramePr>
        <p:xfrm>
          <a:off x="6125740" y="3942556"/>
          <a:ext cx="18430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name="Ecuación" r:id="rId4" imgW="965200" imgH="203200" progId="Equation.3">
                  <p:embed/>
                </p:oleObj>
              </mc:Choice>
              <mc:Fallback>
                <p:oleObj name="Ecuación" r:id="rId4" imgW="965200" imgH="203200" progId="Equation.3">
                  <p:embed/>
                  <p:pic>
                    <p:nvPicPr>
                      <p:cNvPr id="0" name="Object 10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5740" y="3942556"/>
                        <a:ext cx="1843088" cy="38100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FAE4D9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9941" name="Picture 1093" descr="F19-0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486275"/>
            <a:ext cx="3654425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9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9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9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  <p:bldP spid="7993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s-ES_tradnl" altLang="es-ES" smtClean="0">
                <a:solidFill>
                  <a:srgbClr val="008000"/>
                </a:solidFill>
              </a:rPr>
              <a:t>4 – </a:t>
            </a:r>
            <a:r>
              <a:rPr lang="es-ES" altLang="es-ES" smtClean="0">
                <a:solidFill>
                  <a:srgbClr val="008000"/>
                </a:solidFill>
              </a:rPr>
              <a:t>Energía Interna de un gas ideal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611560" y="1484313"/>
            <a:ext cx="7921253" cy="14398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</a:t>
            </a:r>
            <a:r>
              <a:rPr lang="es-ES_tradnl" altLang="es-ES" dirty="0">
                <a:solidFill>
                  <a:srgbClr val="003399"/>
                </a:solidFill>
              </a:rPr>
              <a:t>En un gas ideal la energía interna solo depende de su temperatura:    </a:t>
            </a:r>
            <a:r>
              <a:rPr lang="es-ES_tradnl" altLang="es-ES" dirty="0" smtClean="0">
                <a:solidFill>
                  <a:srgbClr val="003399"/>
                </a:solidFill>
              </a:rPr>
              <a:t>			U </a:t>
            </a:r>
            <a:r>
              <a:rPr lang="es-ES_tradnl" altLang="es-ES" dirty="0">
                <a:solidFill>
                  <a:srgbClr val="003399"/>
                </a:solidFill>
              </a:rPr>
              <a:t>= U(T)  </a:t>
            </a:r>
            <a:r>
              <a:rPr lang="es-ES_tradnl" altLang="es-ES" dirty="0">
                <a:solidFill>
                  <a:srgbClr val="003399"/>
                </a:solidFill>
                <a:sym typeface="Symbol" panose="05050102010706020507" pitchFamily="18" charset="2"/>
              </a:rPr>
              <a:t></a:t>
            </a:r>
            <a:r>
              <a:rPr lang="es-ES_tradnl" altLang="es-ES" dirty="0">
                <a:solidFill>
                  <a:srgbClr val="003399"/>
                </a:solidFill>
              </a:rPr>
              <a:t>   </a:t>
            </a:r>
            <a:r>
              <a:rPr lang="es-ES_tradnl" altLang="es-ES" dirty="0">
                <a:solidFill>
                  <a:srgbClr val="C00000"/>
                </a:solidFill>
              </a:rPr>
              <a:t>Ley de Joule</a:t>
            </a:r>
            <a:endParaRPr lang="es-ES_tradnl" altLang="es-ES" dirty="0" smtClean="0">
              <a:solidFill>
                <a:srgbClr val="003399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En </a:t>
            </a:r>
            <a:r>
              <a:rPr lang="es-ES_tradnl" altLang="es-ES" dirty="0" smtClean="0">
                <a:solidFill>
                  <a:srgbClr val="003399"/>
                </a:solidFill>
              </a:rPr>
              <a:t>gases reales también depende del volumen</a:t>
            </a:r>
            <a:r>
              <a:rPr lang="es-ES_tradnl" altLang="es-ES" dirty="0" smtClean="0">
                <a:solidFill>
                  <a:srgbClr val="003399"/>
                </a:solidFill>
              </a:rPr>
              <a:t>.</a:t>
            </a:r>
            <a:endParaRPr lang="es-ES_tradnl" altLang="es-ES" u="sng" dirty="0" smtClean="0">
              <a:solidFill>
                <a:srgbClr val="003399"/>
              </a:solidFill>
            </a:endParaRPr>
          </a:p>
        </p:txBody>
      </p:sp>
      <p:sp>
        <p:nvSpPr>
          <p:cNvPr id="24580" name="6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s-ES" sz="1200" smtClean="0">
                <a:solidFill>
                  <a:schemeClr val="bg2"/>
                </a:solidFill>
                <a:latin typeface="Times New Roman" panose="02020603050405020304" pitchFamily="18" charset="0"/>
              </a:rPr>
              <a:t>Física II. J.A.Moleón</a:t>
            </a:r>
          </a:p>
        </p:txBody>
      </p:sp>
      <p:sp>
        <p:nvSpPr>
          <p:cNvPr id="24581" name="7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507874" y="6356350"/>
            <a:ext cx="384606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fld id="{D3A3FC7D-4F1A-4BB4-84BD-89F474608C9E}" type="slidenum">
              <a:rPr lang="en-US" altLang="es-ES" sz="1400">
                <a:solidFill>
                  <a:schemeClr val="bg2"/>
                </a:solidFill>
                <a:latin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t>8</a:t>
            </a:fld>
            <a:endParaRPr lang="en-US" altLang="es-E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2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sp>
        <p:nvSpPr>
          <p:cNvPr id="40013" name="Rectangle 77"/>
          <p:cNvSpPr>
            <a:spLocks noChangeArrowheads="1"/>
          </p:cNvSpPr>
          <p:nvPr/>
        </p:nvSpPr>
        <p:spPr bwMode="auto">
          <a:xfrm>
            <a:off x="755651" y="2740433"/>
            <a:ext cx="5763342" cy="1088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None/>
            </a:pP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Teníamos:     Q = m c 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T      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      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es-ES_tradnl" altLang="es-ES" sz="2000" dirty="0">
                <a:solidFill>
                  <a:srgbClr val="0B3808"/>
                </a:solidFill>
                <a:latin typeface="Times New Roman" panose="02020603050405020304" pitchFamily="18" charset="0"/>
              </a:rPr>
              <a:t>Q = m c </a:t>
            </a:r>
            <a:r>
              <a:rPr lang="es-ES_tradnl" altLang="es-ES" sz="2000" dirty="0" err="1">
                <a:solidFill>
                  <a:srgbClr val="0B3808"/>
                </a:solidFill>
                <a:latin typeface="Times New Roman" panose="02020603050405020304" pitchFamily="18" charset="0"/>
              </a:rPr>
              <a:t>dT</a:t>
            </a:r>
            <a:endParaRPr lang="es-ES_tradnl" altLang="es-ES" sz="2000" dirty="0">
              <a:solidFill>
                <a:srgbClr val="0B3808"/>
              </a:solidFill>
              <a:latin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None/>
            </a:pPr>
            <a:r>
              <a:rPr lang="es-ES_tradnl" altLang="es-ES" sz="20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Calor Específico:</a:t>
            </a:r>
            <a:r>
              <a:rPr lang="es-ES_tradnl" altLang="es-ES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	</a:t>
            </a:r>
            <a:endParaRPr lang="es-ES" altLang="es-ES" sz="20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0017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6567847"/>
              </p:ext>
            </p:extLst>
          </p:nvPr>
        </p:nvGraphicFramePr>
        <p:xfrm>
          <a:off x="3151187" y="3235779"/>
          <a:ext cx="1725613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2" name="Ecuación" r:id="rId4" imgW="1231366" imgH="482391" progId="Equation.3">
                  <p:embed/>
                </p:oleObj>
              </mc:Choice>
              <mc:Fallback>
                <p:oleObj name="Ecuación" r:id="rId4" imgW="1231366" imgH="482391" progId="Equation.3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1187" y="3235779"/>
                        <a:ext cx="1725613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019" name="Object 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4952499"/>
              </p:ext>
            </p:extLst>
          </p:nvPr>
        </p:nvGraphicFramePr>
        <p:xfrm>
          <a:off x="5625524" y="3235779"/>
          <a:ext cx="1709738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3" name="Ecuación" r:id="rId6" imgW="1206500" imgH="482600" progId="Equation.3">
                  <p:embed/>
                </p:oleObj>
              </mc:Choice>
              <mc:Fallback>
                <p:oleObj name="Ecuación" r:id="rId6" imgW="1206500" imgH="482600" progId="Equation.3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5524" y="3235779"/>
                        <a:ext cx="1709738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77"/>
          <p:cNvSpPr>
            <a:spLocks noChangeArrowheads="1"/>
          </p:cNvSpPr>
          <p:nvPr/>
        </p:nvSpPr>
        <p:spPr bwMode="auto">
          <a:xfrm>
            <a:off x="395536" y="4068575"/>
            <a:ext cx="8112338" cy="1088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None/>
            </a:pPr>
            <a:r>
              <a:rPr lang="es-ES_tradnl" altLang="es-ES" sz="2000" dirty="0" smtClean="0">
                <a:solidFill>
                  <a:srgbClr val="0B3808"/>
                </a:solidFill>
                <a:latin typeface="Times New Roman" panose="02020603050405020304" pitchFamily="18" charset="0"/>
              </a:rPr>
              <a:t>Si considera</a:t>
            </a:r>
            <a:r>
              <a:rPr lang="es-ES_tradnl" altLang="es-ES" sz="2000" dirty="0" smtClean="0">
                <a:solidFill>
                  <a:srgbClr val="0B3808"/>
                </a:solidFill>
                <a:latin typeface="Times New Roman" panose="02020603050405020304" pitchFamily="18" charset="0"/>
              </a:rPr>
              <a:t>mos un proceso a volumen constante con calor específico molar:</a:t>
            </a:r>
            <a:endParaRPr lang="es-ES" altLang="es-ES" sz="20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AutoShape 2093"/>
          <p:cNvSpPr>
            <a:spLocks noChangeArrowheads="1"/>
          </p:cNvSpPr>
          <p:nvPr/>
        </p:nvSpPr>
        <p:spPr bwMode="auto">
          <a:xfrm>
            <a:off x="4500563" y="4805834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sp>
        <p:nvSpPr>
          <p:cNvPr id="19" name="AutoShape 2108"/>
          <p:cNvSpPr>
            <a:spLocks noChangeArrowheads="1"/>
          </p:cNvSpPr>
          <p:nvPr/>
        </p:nvSpPr>
        <p:spPr bwMode="auto">
          <a:xfrm>
            <a:off x="2123976" y="5750543"/>
            <a:ext cx="431800" cy="144463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sp>
        <p:nvSpPr>
          <p:cNvPr id="21" name="Rectangle 77"/>
          <p:cNvSpPr>
            <a:spLocks noChangeArrowheads="1"/>
          </p:cNvSpPr>
          <p:nvPr/>
        </p:nvSpPr>
        <p:spPr bwMode="auto">
          <a:xfrm>
            <a:off x="5220072" y="5426111"/>
            <a:ext cx="3398912" cy="811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None/>
            </a:pPr>
            <a:r>
              <a:rPr lang="es-ES_tradnl" altLang="es-ES" sz="2000" dirty="0" smtClean="0">
                <a:solidFill>
                  <a:srgbClr val="0B3808"/>
                </a:solidFill>
                <a:latin typeface="Times New Roman" panose="02020603050405020304" pitchFamily="18" charset="0"/>
              </a:rPr>
              <a:t>Este resultado es general, pues en una función de estado.</a:t>
            </a:r>
            <a:endParaRPr lang="es-ES" altLang="es-ES" sz="20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uadroTexto 1"/>
              <p:cNvSpPr txBox="1"/>
              <p:nvPr/>
            </p:nvSpPr>
            <p:spPr>
              <a:xfrm>
                <a:off x="1403412" y="4542888"/>
                <a:ext cx="2736776" cy="7333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sSub>
                        <m:sSubPr>
                          <m:ctrlPr>
                            <a:rPr lang="es-E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s-E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E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𝛿</m:t>
                                  </m:r>
                                  <m:r>
                                    <a:rPr lang="es-E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𝑄</m:t>
                                  </m:r>
                                </m:num>
                                <m:den>
                                  <m:r>
                                    <a:rPr lang="es-ES" sz="2000" i="1">
                                      <a:latin typeface="Cambria Math" panose="02040503050406030204" pitchFamily="18" charset="0"/>
                                    </a:rPr>
                                    <m:t>𝑑𝑇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s-ES" sz="20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f>
                        <m:fPr>
                          <m:ctrlPr>
                            <a:rPr lang="es-E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𝑑𝑈</m:t>
                          </m:r>
                        </m:num>
                        <m:den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𝑑𝑇</m:t>
                          </m:r>
                        </m:den>
                      </m:f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s-E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412" y="4542888"/>
                <a:ext cx="2736776" cy="73334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uadroTexto 22"/>
              <p:cNvSpPr txBox="1"/>
              <p:nvPr/>
            </p:nvSpPr>
            <p:spPr>
              <a:xfrm>
                <a:off x="2843807" y="5457074"/>
                <a:ext cx="2111835" cy="692380"/>
              </a:xfrm>
              <a:prstGeom prst="rect">
                <a:avLst/>
              </a:prstGeom>
              <a:gradFill flip="none" rotWithShape="1">
                <a:gsLst>
                  <a:gs pos="0">
                    <a:srgbClr val="FF9966"/>
                  </a:gs>
                  <a:gs pos="94000">
                    <a:schemeClr val="accent3">
                      <a:lumMod val="20000"/>
                      <a:lumOff val="80000"/>
                    </a:schemeClr>
                  </a:gs>
                </a:gsLst>
                <a:lin ang="2700000" scaled="1"/>
                <a:tileRect/>
              </a:gradFill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r>
                        <a:rPr lang="es-ES" sz="20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s-E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s-E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sSub>
                            <m:sSubPr>
                              <m:ctrlPr>
                                <a:rPr lang="es-E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20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ES" sz="20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nary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23" name="CuadroTexto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7" y="5457074"/>
                <a:ext cx="2111835" cy="69238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uadroTexto 23"/>
              <p:cNvSpPr txBox="1"/>
              <p:nvPr/>
            </p:nvSpPr>
            <p:spPr>
              <a:xfrm>
                <a:off x="4955643" y="4516830"/>
                <a:ext cx="2736776" cy="6901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s-E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s-E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s-ES" sz="2000" i="1">
                              <a:latin typeface="Cambria Math" panose="02040503050406030204" pitchFamily="18" charset="0"/>
                            </a:rPr>
                            <m:t>𝑑𝑈</m:t>
                          </m:r>
                        </m:e>
                      </m:nary>
                      <m:r>
                        <a:rPr lang="es-ES" sz="20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s-E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s-E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sSub>
                            <m:sSubPr>
                              <m:ctrlPr>
                                <a:rPr lang="es-E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20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ES" sz="20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nary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24" name="CuadroTexto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5643" y="4516830"/>
                <a:ext cx="2736776" cy="6901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  <p:bldP spid="40013" grpId="0" build="p" autoUpdateAnimBg="0"/>
      <p:bldP spid="14" grpId="0" build="p" autoUpdateAnimBg="0"/>
      <p:bldP spid="15" grpId="0" animBg="1"/>
      <p:bldP spid="19" grpId="0" animBg="1"/>
      <p:bldP spid="21" grpId="0" build="p" autoUpdateAnimBg="0"/>
      <p:bldP spid="2" grpId="0"/>
      <p:bldP spid="23" grpId="0" animBg="1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93775" y="533400"/>
            <a:ext cx="7681913" cy="990600"/>
          </a:xfrm>
          <a:noFill/>
        </p:spPr>
        <p:txBody>
          <a:bodyPr lIns="92075" tIns="46038" rIns="92075" bIns="46038"/>
          <a:lstStyle/>
          <a:p>
            <a:r>
              <a:rPr lang="es-ES_tradnl" altLang="es-ES" smtClean="0">
                <a:solidFill>
                  <a:srgbClr val="008000"/>
                </a:solidFill>
              </a:rPr>
              <a:t>4 – </a:t>
            </a:r>
            <a:r>
              <a:rPr lang="es-ES" altLang="es-ES" smtClean="0">
                <a:solidFill>
                  <a:srgbClr val="008000"/>
                </a:solidFill>
              </a:rPr>
              <a:t>Energía Interna de un gas ideal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412875"/>
            <a:ext cx="7613650" cy="449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fontAlgn="auto">
              <a:spcAft>
                <a:spcPts val="0"/>
              </a:spcAft>
              <a:defRPr/>
            </a:pPr>
            <a:r>
              <a:rPr lang="es-ES_tradnl" altLang="es-ES" dirty="0" smtClean="0"/>
              <a:t> Si volvemos a la expresión diferencial del Primer Principio: 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es-ES_tradnl" altLang="es-ES" dirty="0" smtClean="0">
                <a:sym typeface="Symbol" pitchFamily="18" charset="2"/>
              </a:rPr>
              <a:t>	 	</a:t>
            </a:r>
            <a:r>
              <a:rPr lang="fr-FR" altLang="es-ES" dirty="0" smtClean="0"/>
              <a:t>Q = </a:t>
            </a:r>
            <a:r>
              <a:rPr lang="fr-FR" altLang="es-ES" dirty="0" err="1" smtClean="0"/>
              <a:t>dU</a:t>
            </a:r>
            <a:r>
              <a:rPr lang="fr-FR" altLang="es-ES" dirty="0" smtClean="0"/>
              <a:t> + P </a:t>
            </a:r>
            <a:r>
              <a:rPr lang="fr-FR" altLang="es-ES" dirty="0" err="1" smtClean="0"/>
              <a:t>dV</a:t>
            </a:r>
            <a:r>
              <a:rPr lang="fr-FR" altLang="es-ES" dirty="0" smtClean="0"/>
              <a:t> = </a:t>
            </a:r>
            <a:r>
              <a:rPr lang="fr-FR" altLang="es-ES" dirty="0" err="1" smtClean="0"/>
              <a:t>c</a:t>
            </a:r>
            <a:r>
              <a:rPr lang="fr-FR" altLang="es-ES" baseline="-25000" dirty="0" err="1" smtClean="0"/>
              <a:t>V</a:t>
            </a:r>
            <a:r>
              <a:rPr lang="fr-FR" altLang="es-ES" dirty="0" smtClean="0"/>
              <a:t> </a:t>
            </a:r>
            <a:r>
              <a:rPr lang="fr-FR" altLang="es-ES" dirty="0" err="1" smtClean="0"/>
              <a:t>dT</a:t>
            </a:r>
            <a:r>
              <a:rPr lang="fr-FR" altLang="es-ES" dirty="0" smtClean="0"/>
              <a:t> + P </a:t>
            </a:r>
            <a:r>
              <a:rPr lang="fr-FR" altLang="es-ES" dirty="0" err="1" smtClean="0"/>
              <a:t>dV</a:t>
            </a:r>
            <a:endParaRPr lang="fr-FR" altLang="es-ES" dirty="0" smtClean="0"/>
          </a:p>
          <a:p>
            <a:pPr marL="800100" lvl="1" indent="-3429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altLang="es-ES" dirty="0" smtClean="0"/>
          </a:p>
          <a:p>
            <a:pPr fontAlgn="auto">
              <a:spcAft>
                <a:spcPts val="0"/>
              </a:spcAft>
              <a:defRPr/>
            </a:pPr>
            <a:r>
              <a:rPr lang="fr-FR" altLang="es-ES" dirty="0" smtClean="0"/>
              <a:t> En Gas Ideal:    P V = n R T   </a:t>
            </a:r>
            <a:r>
              <a:rPr lang="es-ES_tradnl" altLang="es-ES" dirty="0" smtClean="0">
                <a:sym typeface="Symbol" pitchFamily="18" charset="2"/>
              </a:rPr>
              <a:t></a:t>
            </a:r>
            <a:r>
              <a:rPr lang="fr-FR" altLang="es-ES" dirty="0" smtClean="0"/>
              <a:t>   P </a:t>
            </a:r>
            <a:r>
              <a:rPr lang="fr-FR" altLang="es-ES" dirty="0" err="1" smtClean="0"/>
              <a:t>dV</a:t>
            </a:r>
            <a:r>
              <a:rPr lang="fr-FR" altLang="es-ES" dirty="0" smtClean="0"/>
              <a:t> + V </a:t>
            </a:r>
            <a:r>
              <a:rPr lang="fr-FR" altLang="es-ES" dirty="0" err="1" smtClean="0"/>
              <a:t>dP</a:t>
            </a:r>
            <a:r>
              <a:rPr lang="fr-FR" altLang="es-ES" dirty="0" smtClean="0"/>
              <a:t> = n R </a:t>
            </a:r>
            <a:r>
              <a:rPr lang="fr-FR" altLang="es-ES" dirty="0" err="1" smtClean="0"/>
              <a:t>dT</a:t>
            </a:r>
            <a:endParaRPr lang="fr-FR" altLang="es-ES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altLang="es-ES" dirty="0" smtClean="0"/>
          </a:p>
          <a:p>
            <a:pPr marL="0" indent="0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s-ES_tradnl" altLang="es-ES" dirty="0" smtClean="0">
                <a:sym typeface="Symbol" pitchFamily="18" charset="2"/>
              </a:rPr>
              <a:t>           </a:t>
            </a:r>
            <a:r>
              <a:rPr lang="fr-FR" altLang="es-ES" dirty="0" smtClean="0">
                <a:sym typeface="Symbol" pitchFamily="18" charset="2"/>
              </a:rPr>
              <a:t>      </a:t>
            </a:r>
            <a:r>
              <a:rPr lang="es-ES_tradnl" altLang="es-ES" dirty="0" smtClean="0">
                <a:sym typeface="Symbol" pitchFamily="18" charset="2"/>
              </a:rPr>
              <a:t></a:t>
            </a:r>
            <a:r>
              <a:rPr lang="fr-FR" altLang="es-ES" dirty="0" smtClean="0"/>
              <a:t>Q = </a:t>
            </a:r>
            <a:r>
              <a:rPr lang="fr-FR" altLang="es-ES" dirty="0" err="1" smtClean="0"/>
              <a:t>c</a:t>
            </a:r>
            <a:r>
              <a:rPr lang="fr-FR" altLang="es-ES" baseline="-25000" dirty="0" err="1" smtClean="0"/>
              <a:t>V</a:t>
            </a:r>
            <a:r>
              <a:rPr lang="fr-FR" altLang="es-ES" dirty="0" smtClean="0"/>
              <a:t> </a:t>
            </a:r>
            <a:r>
              <a:rPr lang="fr-FR" altLang="es-ES" dirty="0" err="1" smtClean="0"/>
              <a:t>dT</a:t>
            </a:r>
            <a:r>
              <a:rPr lang="fr-FR" altLang="es-ES" dirty="0" smtClean="0"/>
              <a:t> + n R </a:t>
            </a:r>
            <a:r>
              <a:rPr lang="fr-FR" altLang="es-ES" dirty="0" err="1" smtClean="0"/>
              <a:t>dT</a:t>
            </a:r>
            <a:r>
              <a:rPr lang="fr-FR" altLang="es-ES" dirty="0" smtClean="0"/>
              <a:t> - V </a:t>
            </a:r>
            <a:r>
              <a:rPr lang="fr-FR" altLang="es-ES" dirty="0" err="1" smtClean="0"/>
              <a:t>dP</a:t>
            </a:r>
            <a:r>
              <a:rPr lang="fr-FR" altLang="es-ES" dirty="0" smtClean="0"/>
              <a:t> = (</a:t>
            </a:r>
            <a:r>
              <a:rPr lang="fr-FR" altLang="es-ES" dirty="0" err="1" smtClean="0"/>
              <a:t>c</a:t>
            </a:r>
            <a:r>
              <a:rPr lang="fr-FR" altLang="es-ES" baseline="-25000" dirty="0" err="1" smtClean="0"/>
              <a:t>V</a:t>
            </a:r>
            <a:r>
              <a:rPr lang="fr-FR" altLang="es-ES" dirty="0" smtClean="0"/>
              <a:t> + n R) </a:t>
            </a:r>
            <a:r>
              <a:rPr lang="fr-FR" altLang="es-ES" dirty="0" err="1" smtClean="0"/>
              <a:t>dT</a:t>
            </a:r>
            <a:r>
              <a:rPr lang="fr-FR" altLang="es-ES" dirty="0" smtClean="0"/>
              <a:t> - V </a:t>
            </a:r>
            <a:r>
              <a:rPr lang="fr-FR" altLang="es-ES" dirty="0" err="1" smtClean="0"/>
              <a:t>dP</a:t>
            </a:r>
            <a:endParaRPr lang="fr-FR" altLang="es-ES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altLang="es-ES" dirty="0" smtClean="0"/>
          </a:p>
          <a:p>
            <a:pPr fontAlgn="auto">
              <a:spcAft>
                <a:spcPts val="0"/>
              </a:spcAft>
              <a:defRPr/>
            </a:pPr>
            <a:r>
              <a:rPr lang="fr-FR" altLang="es-ES" dirty="0" smtClean="0"/>
              <a:t>  Si  P = Cte.   </a:t>
            </a:r>
            <a:r>
              <a:rPr lang="es-ES_tradnl" altLang="es-ES" dirty="0" smtClean="0">
                <a:sym typeface="Symbol" pitchFamily="18" charset="2"/>
              </a:rPr>
              <a:t></a:t>
            </a:r>
            <a:r>
              <a:rPr lang="fr-FR" altLang="es-ES" dirty="0" smtClean="0"/>
              <a:t>   </a:t>
            </a:r>
            <a:r>
              <a:rPr lang="fr-FR" altLang="es-ES" dirty="0" err="1" smtClean="0"/>
              <a:t>dP</a:t>
            </a:r>
            <a:r>
              <a:rPr lang="fr-FR" altLang="es-ES" dirty="0" smtClean="0"/>
              <a:t> = 0    </a:t>
            </a:r>
            <a:r>
              <a:rPr lang="es-ES_tradnl" altLang="es-ES" dirty="0" smtClean="0">
                <a:sym typeface="Symbol" pitchFamily="18" charset="2"/>
              </a:rPr>
              <a:t></a:t>
            </a:r>
            <a:r>
              <a:rPr lang="fr-FR" altLang="es-ES" dirty="0" smtClean="0"/>
              <a:t>   (</a:t>
            </a:r>
            <a:r>
              <a:rPr lang="es-ES_tradnl" altLang="es-ES" dirty="0" smtClean="0">
                <a:sym typeface="Symbol" pitchFamily="18" charset="2"/>
              </a:rPr>
              <a:t></a:t>
            </a:r>
            <a:r>
              <a:rPr lang="fr-FR" altLang="es-ES" dirty="0" smtClean="0"/>
              <a:t>Q)</a:t>
            </a:r>
            <a:r>
              <a:rPr lang="fr-FR" altLang="es-ES" baseline="-25000" dirty="0" smtClean="0"/>
              <a:t>P</a:t>
            </a:r>
            <a:r>
              <a:rPr lang="fr-FR" altLang="es-ES" dirty="0" smtClean="0"/>
              <a:t> = (</a:t>
            </a:r>
            <a:r>
              <a:rPr lang="fr-FR" altLang="es-ES" dirty="0" err="1" smtClean="0"/>
              <a:t>c</a:t>
            </a:r>
            <a:r>
              <a:rPr lang="fr-FR" altLang="es-ES" baseline="-25000" dirty="0" err="1" smtClean="0"/>
              <a:t>V</a:t>
            </a:r>
            <a:r>
              <a:rPr lang="fr-FR" altLang="es-ES" dirty="0" smtClean="0"/>
              <a:t> + n R) </a:t>
            </a:r>
            <a:r>
              <a:rPr lang="fr-FR" altLang="es-ES" dirty="0" err="1" smtClean="0"/>
              <a:t>dT</a:t>
            </a:r>
            <a:endParaRPr lang="es-ES_tradnl" altLang="es-ES" dirty="0" smtClean="0"/>
          </a:p>
        </p:txBody>
      </p:sp>
      <p:sp>
        <p:nvSpPr>
          <p:cNvPr id="28676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s-ES" sz="1200">
                <a:solidFill>
                  <a:schemeClr val="bg2"/>
                </a:solidFill>
                <a:latin typeface="Times New Roman" panose="02020603050405020304" pitchFamily="18" charset="0"/>
              </a:rPr>
              <a:t>Física II. J.A.Moleón</a:t>
            </a:r>
          </a:p>
        </p:txBody>
      </p:sp>
      <p:sp>
        <p:nvSpPr>
          <p:cNvPr id="28677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6835080" y="635635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fld id="{81B2173A-57FA-487F-8BFF-05EA9827042B}" type="slidenum">
              <a:rPr lang="en-US" altLang="es-ES" sz="1400">
                <a:solidFill>
                  <a:schemeClr val="bg2"/>
                </a:solidFill>
                <a:latin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t>9</a:t>
            </a:fld>
            <a:endParaRPr lang="en-US" altLang="es-E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graphicFrame>
        <p:nvGraphicFramePr>
          <p:cNvPr id="1515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531992"/>
              </p:ext>
            </p:extLst>
          </p:nvPr>
        </p:nvGraphicFramePr>
        <p:xfrm>
          <a:off x="5127625" y="5472460"/>
          <a:ext cx="14605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7" name="Ecuación" r:id="rId3" imgW="812447" imgH="228501" progId="Equation.3">
                  <p:embed/>
                </p:oleObj>
              </mc:Choice>
              <mc:Fallback>
                <p:oleObj name="Ecuación" r:id="rId3" imgW="812447" imgH="228501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25" y="5472460"/>
                        <a:ext cx="1460500" cy="404812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FAE7DD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563" name="AutoShape 11"/>
          <p:cNvSpPr>
            <a:spLocks noChangeArrowheads="1"/>
          </p:cNvSpPr>
          <p:nvPr/>
        </p:nvSpPr>
        <p:spPr bwMode="auto">
          <a:xfrm>
            <a:off x="4211638" y="4868714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2400">
              <a:latin typeface="Times New Roman" panose="02020603050405020304" pitchFamily="18" charset="0"/>
            </a:endParaRPr>
          </a:p>
        </p:txBody>
      </p:sp>
      <p:graphicFrame>
        <p:nvGraphicFramePr>
          <p:cNvPr id="15156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11494"/>
              </p:ext>
            </p:extLst>
          </p:nvPr>
        </p:nvGraphicFramePr>
        <p:xfrm>
          <a:off x="1838325" y="4567783"/>
          <a:ext cx="208597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8" name="Ecuación" r:id="rId5" imgW="1435100" imgH="482600" progId="Equation.3">
                  <p:embed/>
                </p:oleObj>
              </mc:Choice>
              <mc:Fallback>
                <p:oleObj name="Ecuación" r:id="rId5" imgW="1435100" imgH="482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8325" y="4567783"/>
                        <a:ext cx="2085975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56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8952181"/>
              </p:ext>
            </p:extLst>
          </p:nvPr>
        </p:nvGraphicFramePr>
        <p:xfrm>
          <a:off x="5059363" y="4752379"/>
          <a:ext cx="1528762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9" name="Ecuación" r:id="rId7" imgW="850900" imgH="228600" progId="Equation.3">
                  <p:embed/>
                </p:oleObj>
              </mc:Choice>
              <mc:Fallback>
                <p:oleObj name="Ecuación" r:id="rId7" imgW="850900" imgH="2286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9363" y="4752379"/>
                        <a:ext cx="1528762" cy="4048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567" name="Rectangle 15"/>
          <p:cNvSpPr>
            <a:spLocks noChangeArrowheads="1"/>
          </p:cNvSpPr>
          <p:nvPr/>
        </p:nvSpPr>
        <p:spPr bwMode="auto">
          <a:xfrm>
            <a:off x="6804025" y="5518051"/>
            <a:ext cx="1728788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None/>
            </a:pPr>
            <a:r>
              <a:rPr lang="es-ES_tradnl" altLang="es-ES" sz="2000" dirty="0">
                <a:solidFill>
                  <a:srgbClr val="C00000"/>
                </a:solidFill>
                <a:latin typeface="Times New Roman" panose="02020603050405020304" pitchFamily="18" charset="0"/>
              </a:rPr>
              <a:t>Ley de Mayer</a:t>
            </a:r>
            <a:endParaRPr lang="es-ES" altLang="es-ES" sz="20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1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1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1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build="p"/>
      <p:bldP spid="151563" grpId="0" animBg="1"/>
      <p:bldP spid="151567" grpId="0" build="p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0"/>
  <p:tag name="HOTSPOTTYPE" val="NextSlide"/>
  <p:tag name="DEFINEDINNAVIGATOR" val="False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10595</TotalTime>
  <Words>1404</Words>
  <Application>Microsoft Office PowerPoint</Application>
  <PresentationFormat>Presentación en pantalla (4:3)</PresentationFormat>
  <Paragraphs>185</Paragraphs>
  <Slides>15</Slides>
  <Notes>8</Notes>
  <HiddenSlides>0</HiddenSlides>
  <MMClips>0</MMClips>
  <ScaleCrop>false</ScaleCrop>
  <HeadingPairs>
    <vt:vector size="8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6" baseType="lpstr">
      <vt:lpstr>Arial</vt:lpstr>
      <vt:lpstr>Arial Black</vt:lpstr>
      <vt:lpstr>Bookman Old Style</vt:lpstr>
      <vt:lpstr>Calibri Light</vt:lpstr>
      <vt:lpstr>Cambria Math</vt:lpstr>
      <vt:lpstr>Monotype Sorts</vt:lpstr>
      <vt:lpstr>Symbol</vt:lpstr>
      <vt:lpstr>Times New Roman</vt:lpstr>
      <vt:lpstr>Wingdings</vt:lpstr>
      <vt:lpstr>Tema de Office</vt:lpstr>
      <vt:lpstr>Ecuación</vt:lpstr>
      <vt:lpstr>Termodinámica </vt:lpstr>
      <vt:lpstr>1- Procesos y Equilibrios </vt:lpstr>
      <vt:lpstr>1- Procesos y Equilibrios</vt:lpstr>
      <vt:lpstr>2 – Trabajo</vt:lpstr>
      <vt:lpstr>2 – Trabajo</vt:lpstr>
      <vt:lpstr>3 – Primer Principio</vt:lpstr>
      <vt:lpstr>3 – Primer Principio</vt:lpstr>
      <vt:lpstr>4 – Energía Interna de un gas ideal</vt:lpstr>
      <vt:lpstr>4 – Energía Interna de un gas ideal</vt:lpstr>
      <vt:lpstr>5 – Procesos en Gases Ideales</vt:lpstr>
      <vt:lpstr>5 – Procesos en Gases Ideales</vt:lpstr>
      <vt:lpstr>5 – Procesos en Gases Ideales</vt:lpstr>
      <vt:lpstr>5 – Procesos en Gases Ideales</vt:lpstr>
      <vt:lpstr>5 – Procesos en Gases Ideales</vt:lpstr>
      <vt:lpstr>5 – Procesos en Gases Ideales</vt:lpstr>
    </vt:vector>
  </TitlesOfParts>
  <Company>ujaen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Mecánica Ondulatoria</dc:title>
  <dc:creator>jamoleon</dc:creator>
  <cp:lastModifiedBy>UJA</cp:lastModifiedBy>
  <cp:revision>293</cp:revision>
  <dcterms:created xsi:type="dcterms:W3CDTF">2003-11-13T15:47:45Z</dcterms:created>
  <dcterms:modified xsi:type="dcterms:W3CDTF">2024-02-26T15:52:02Z</dcterms:modified>
</cp:coreProperties>
</file>