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7" r:id="rId4"/>
    <p:sldId id="268" r:id="rId5"/>
    <p:sldId id="261" r:id="rId6"/>
    <p:sldId id="262" r:id="rId7"/>
    <p:sldId id="273" r:id="rId8"/>
    <p:sldId id="285" r:id="rId9"/>
    <p:sldId id="274" r:id="rId10"/>
    <p:sldId id="276" r:id="rId11"/>
    <p:sldId id="279" r:id="rId12"/>
    <p:sldId id="289" r:id="rId13"/>
    <p:sldId id="294" r:id="rId14"/>
    <p:sldId id="295" r:id="rId15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99"/>
    <a:srgbClr val="3EC309"/>
    <a:srgbClr val="336699"/>
    <a:srgbClr val="008080"/>
    <a:srgbClr val="009999"/>
    <a:srgbClr val="FF9966"/>
    <a:srgbClr val="99FFFF"/>
    <a:srgbClr val="F2B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022" autoAdjust="0"/>
    <p:restoredTop sz="94660"/>
  </p:normalViewPr>
  <p:slideViewPr>
    <p:cSldViewPr>
      <p:cViewPr varScale="1">
        <p:scale>
          <a:sx n="81" d="100"/>
          <a:sy n="81" d="100"/>
        </p:scale>
        <p:origin x="468" y="90"/>
      </p:cViewPr>
      <p:guideLst>
        <p:guide orient="horz" pos="4176"/>
        <p:guide pos="556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41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Escriba el título aquí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B3A70F92-AD93-47D5-A44F-685E81A5F4C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r>
              <a:rPr lang="es-ES" altLang="es-ES"/>
              <a:t>Ondas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403092DB-8D85-4267-9524-A6E62CCB421C}" type="datetime1">
              <a:rPr lang="es-ES" altLang="es-ES"/>
              <a:pPr>
                <a:defRPr/>
              </a:pPr>
              <a:t>05/03/2024</a:t>
            </a:fld>
            <a:endParaRPr lang="es-ES" altLang="es-E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noProof="0" smtClean="0"/>
              <a:t>Haga clic para modificar el estilo de texto del patrón</a:t>
            </a:r>
          </a:p>
          <a:p>
            <a:pPr lvl="1"/>
            <a:r>
              <a:rPr lang="es-ES_tradnl" altLang="es-ES" noProof="0" smtClean="0"/>
              <a:t>Segundo nivel</a:t>
            </a:r>
          </a:p>
          <a:p>
            <a:pPr lvl="2"/>
            <a:r>
              <a:rPr lang="es-ES_tradnl" altLang="es-ES" noProof="0" smtClean="0"/>
              <a:t>Tercer nivel</a:t>
            </a:r>
          </a:p>
          <a:p>
            <a:pPr lvl="3"/>
            <a:r>
              <a:rPr lang="es-ES_tradnl" altLang="es-ES" noProof="0" smtClean="0"/>
              <a:t>Cuarto nivel</a:t>
            </a:r>
          </a:p>
          <a:p>
            <a:pPr lvl="4"/>
            <a:r>
              <a:rPr lang="es-ES_tradnl" altLang="es-ES" noProof="0" smtClean="0"/>
              <a:t>Quinto nivel</a:t>
            </a:r>
          </a:p>
        </p:txBody>
      </p:sp>
      <p:sp>
        <p:nvSpPr>
          <p:cNvPr id="1843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/>
            </a:lvl1pPr>
          </a:lstStyle>
          <a:p>
            <a:pPr>
              <a:defRPr/>
            </a:pPr>
            <a:endParaRPr lang="es-ES" altLang="es-ES"/>
          </a:p>
        </p:txBody>
      </p:sp>
      <p:sp>
        <p:nvSpPr>
          <p:cNvPr id="1843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4AFF51FD-3BBA-4133-853E-D8FC712C96B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39C9296-2EF0-4B32-A1DC-9E94BAB064F7}" type="slidenum">
              <a:rPr kumimoji="0" lang="es-ES" altLang="es-ES" sz="1200" smtClean="0"/>
              <a:pPr/>
              <a:t>1</a:t>
            </a:fld>
            <a:endParaRPr kumimoji="0" lang="es-ES" altLang="es-ES" sz="1200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696BC14-46E0-4645-A2BD-C22CAAA718AD}" type="slidenum">
              <a:rPr kumimoji="0" lang="es-ES" altLang="es-ES" sz="1200" smtClean="0"/>
              <a:pPr/>
              <a:t>10</a:t>
            </a:fld>
            <a:endParaRPr kumimoji="0" lang="es-ES" altLang="es-ES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72EB03-8655-43C4-8FE3-BCB897E3D4D1}" type="slidenum">
              <a:rPr kumimoji="0" lang="es-ES" altLang="es-ES" sz="1200" smtClean="0"/>
              <a:pPr/>
              <a:t>11</a:t>
            </a:fld>
            <a:endParaRPr kumimoji="0" lang="es-ES" altLang="es-E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15DC2B-CFBC-46F9-A438-D1AB7C5D51A4}" type="slidenum">
              <a:rPr kumimoji="0" lang="es-ES" altLang="es-ES" sz="1200" smtClean="0"/>
              <a:pPr/>
              <a:t>2</a:t>
            </a:fld>
            <a:endParaRPr kumimoji="0" lang="es-ES" altLang="es-ES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DBFD3B4-0EFE-45C9-ADA2-BE89E69C4E80}" type="slidenum">
              <a:rPr kumimoji="0" lang="es-ES" altLang="es-ES" sz="1200" smtClean="0"/>
              <a:pPr/>
              <a:t>3</a:t>
            </a:fld>
            <a:endParaRPr kumimoji="0" lang="es-ES" altLang="es-ES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21EDEAA-D516-4F30-B4AA-A2D99E9A9131}" type="slidenum">
              <a:rPr kumimoji="0" lang="es-ES" altLang="es-ES" sz="1200" smtClean="0"/>
              <a:pPr/>
              <a:t>4</a:t>
            </a:fld>
            <a:endParaRPr kumimoji="0" lang="es-ES" altLang="es-ES" sz="120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098984-9F2C-429C-94E0-855F30DEEFFD}" type="slidenum">
              <a:rPr kumimoji="0" lang="es-ES" altLang="es-ES" sz="1200" smtClean="0"/>
              <a:pPr/>
              <a:t>5</a:t>
            </a:fld>
            <a:endParaRPr kumimoji="0" lang="es-ES" altLang="es-E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0A300F-A5C6-4C3C-9B9F-CCBFAFD16916}" type="slidenum">
              <a:rPr kumimoji="0" lang="es-ES" altLang="es-ES" sz="1200" smtClean="0"/>
              <a:pPr/>
              <a:t>6</a:t>
            </a:fld>
            <a:endParaRPr kumimoji="0" lang="es-ES" altLang="es-E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F4CA95-339B-4C1E-BBAF-4D7CD5D26BDE}" type="slidenum">
              <a:rPr kumimoji="0" lang="es-ES" altLang="es-ES" sz="1200" smtClean="0"/>
              <a:pPr/>
              <a:t>7</a:t>
            </a:fld>
            <a:endParaRPr kumimoji="0" lang="es-ES" altLang="es-ES" sz="12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FBF292-D8B4-4CC5-AB5D-05D29D96EAF5}" type="slidenum">
              <a:rPr kumimoji="0" lang="es-ES" altLang="es-ES" sz="1200" smtClean="0"/>
              <a:pPr/>
              <a:t>8</a:t>
            </a:fld>
            <a:endParaRPr kumimoji="0" lang="es-ES" altLang="es-ES" sz="120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1DD912-27A7-40B6-8D86-FFB2B1287DC8}" type="slidenum">
              <a:rPr kumimoji="0" lang="es-ES" altLang="es-ES" sz="1200" smtClean="0"/>
              <a:pPr/>
              <a:t>9</a:t>
            </a:fld>
            <a:endParaRPr kumimoji="0" lang="es-ES" altLang="es-ES" sz="12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s-ES" alt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FAFDD-1102-4AF0-9CE7-B5F63DD7BDAA}" type="datetime1">
              <a:rPr lang="en-US" altLang="es-ES"/>
              <a:pPr>
                <a:defRPr/>
              </a:pPr>
              <a:t>3/5/2024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B137-347A-49CE-AEE3-C0627E985EFA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10031865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32AB5-B03D-4042-A9FC-E1C089300D8E}" type="datetime1">
              <a:rPr lang="en-US" altLang="es-ES"/>
              <a:pPr>
                <a:defRPr/>
              </a:pPr>
              <a:t>3/5/2024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99120-5C32-4C28-92B1-6DA433AC384C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8307925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5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A55A-16F5-4C1F-800B-837F31F9C6C1}" type="datetime1">
              <a:rPr lang="en-US" altLang="es-ES"/>
              <a:pPr>
                <a:defRPr/>
              </a:pPr>
              <a:t>3/5/2024</a:t>
            </a:fld>
            <a:endParaRPr lang="en-US" altLang="es-ES"/>
          </a:p>
        </p:txBody>
      </p:sp>
      <p:sp>
        <p:nvSpPr>
          <p:cNvPr id="5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A8B1A-7B4E-47CC-B24B-BC5EBC26D404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9224635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772400" cy="9906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810000" cy="4114800"/>
          </a:xfrm>
        </p:spPr>
        <p:txBody>
          <a:bodyPr/>
          <a:lstStyle>
            <a:lvl1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</p:txBody>
      </p:sp>
      <p:sp>
        <p:nvSpPr>
          <p:cNvPr id="4" name="Marcador de fecha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48071-BB0A-4F86-B0FE-D3A027EB57D8}" type="datetime1">
              <a:rPr lang="en-US" altLang="es-ES"/>
              <a:pPr>
                <a:defRPr/>
              </a:pPr>
              <a:t>3/5/2024</a:t>
            </a:fld>
            <a:endParaRPr lang="en-US" altLang="es-ES"/>
          </a:p>
        </p:txBody>
      </p:sp>
      <p:sp>
        <p:nvSpPr>
          <p:cNvPr id="5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7442-AB9A-4CF3-B9AD-6E0DFBB07742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8160175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5E0B4"/>
            </a:gs>
            <a:gs pos="21001">
              <a:srgbClr val="DBC5DD"/>
            </a:gs>
            <a:gs pos="61000">
              <a:srgbClr val="DBC5DD"/>
            </a:gs>
            <a:gs pos="87000">
              <a:srgbClr val="AFABAB"/>
            </a:gs>
            <a:gs pos="100000">
              <a:srgbClr val="AFABAB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Editar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CF17F8-8A09-42ED-8E64-3646B68E353D}" type="datetime1">
              <a:rPr lang="en-US" altLang="es-ES"/>
              <a:pPr>
                <a:defRPr/>
              </a:pPr>
              <a:t>3/5/2024</a:t>
            </a:fld>
            <a:endParaRPr lang="en-US" alt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4173F-CA9A-40B6-8FFD-236BC5BE85CB}" type="slidenum">
              <a:rPr lang="en-US" altLang="es-ES"/>
              <a:pPr>
                <a:defRPr/>
              </a:pPr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8.wmf"/><Relationship Id="rId4" Type="http://schemas.openxmlformats.org/officeDocument/2006/relationships/image" Target="../media/image40.jpeg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37.bin"/><Relationship Id="rId20" Type="http://schemas.openxmlformats.org/officeDocument/2006/relationships/image" Target="../media/image49.png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3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54.wmf"/><Relationship Id="rId3" Type="http://schemas.openxmlformats.org/officeDocument/2006/relationships/oleObject" Target="../embeddings/oleObject39.bin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56.wmf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53.wmf"/><Relationship Id="rId5" Type="http://schemas.openxmlformats.org/officeDocument/2006/relationships/image" Target="../media/image57.jpeg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42.bin"/><Relationship Id="rId4" Type="http://schemas.openxmlformats.org/officeDocument/2006/relationships/image" Target="../media/image50.wmf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4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6.bin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61.jpeg"/><Relationship Id="rId4" Type="http://schemas.openxmlformats.org/officeDocument/2006/relationships/image" Target="../media/image58.wmf"/><Relationship Id="rId9" Type="http://schemas.openxmlformats.org/officeDocument/2006/relationships/image" Target="../media/image6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hyperlink" Target="http://www.sc.ehu.es/sbweb/fisica3/fem/autoinduccion/autoinduccion.html" TargetMode="External"/><Relationship Id="rId3" Type="http://schemas.openxmlformats.org/officeDocument/2006/relationships/image" Target="../media/image66.jpeg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6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7.jpeg"/><Relationship Id="rId11" Type="http://schemas.openxmlformats.org/officeDocument/2006/relationships/oleObject" Target="../embeddings/oleObject52.bin"/><Relationship Id="rId5" Type="http://schemas.openxmlformats.org/officeDocument/2006/relationships/image" Target="../media/image62.wmf"/><Relationship Id="rId10" Type="http://schemas.openxmlformats.org/officeDocument/2006/relationships/image" Target="../media/image64.wmf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s://phet.colorado.edu/sims/html/faradays-law/latest/faradays-law_e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c.ehu.es/sbweb/fisica3/fem/faraday/faraday.html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c.ehu.es/sbweb/fisica3/fem/varilla/varilla_1.html" TargetMode="External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jpe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20.wmf"/><Relationship Id="rId5" Type="http://schemas.openxmlformats.org/officeDocument/2006/relationships/image" Target="../media/image25.jpeg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3.bin"/><Relationship Id="rId4" Type="http://schemas.openxmlformats.org/officeDocument/2006/relationships/image" Target="../media/image24.jpeg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570038"/>
            <a:ext cx="5056188" cy="8382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" altLang="es-ES" smtClean="0">
                <a:solidFill>
                  <a:srgbClr val="00B050"/>
                </a:solidFill>
              </a:rPr>
              <a:t>Magnetismo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276600"/>
            <a:ext cx="7467600" cy="2514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s-ES" altLang="es-ES" sz="2800" b="1" dirty="0" smtClean="0">
                <a:solidFill>
                  <a:schemeClr val="bg2">
                    <a:lumMod val="50000"/>
                  </a:schemeClr>
                </a:solidFill>
              </a:rPr>
              <a:t> Campo Magnético</a:t>
            </a:r>
          </a:p>
          <a:p>
            <a:pPr marL="571500" indent="-5715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s-ES" altLang="es-ES" sz="4000" b="1" dirty="0" smtClean="0"/>
              <a:t> </a:t>
            </a:r>
            <a:r>
              <a:rPr lang="es-ES" altLang="es-ES" sz="4000" dirty="0" smtClean="0"/>
              <a:t>Inducción Electromagnética</a:t>
            </a:r>
          </a:p>
          <a:p>
            <a:pPr marL="457200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s-ES" altLang="es-ES" sz="2800" b="1" dirty="0" smtClean="0">
                <a:solidFill>
                  <a:schemeClr val="bg2">
                    <a:lumMod val="50000"/>
                  </a:schemeClr>
                </a:solidFill>
              </a:rPr>
              <a:t> Campo Magnético en la materia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s-ES" altLang="es-ES" sz="2400" b="1" dirty="0" smtClean="0"/>
          </a:p>
          <a:p>
            <a:pPr eaLnBrk="1" fontAlgn="auto" hangingPunct="1">
              <a:spcAft>
                <a:spcPts val="0"/>
              </a:spcAft>
              <a:buFont typeface="Monotype Sorts" pitchFamily="2" charset="2"/>
              <a:buChar char="Ø"/>
              <a:defRPr/>
            </a:pPr>
            <a:endParaRPr lang="es-ES" altLang="es-ES" dirty="0" smtClean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6400800" y="1447800"/>
            <a:ext cx="228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endParaRPr lang="es-ES" altLang="es-ES" sz="800"/>
          </a:p>
          <a:p>
            <a:pPr algn="ctr"/>
            <a:r>
              <a:rPr lang="es-ES" altLang="es-ES" sz="1200" i="1">
                <a:latin typeface="Bookman Old Style" panose="02050604050505020204" pitchFamily="18" charset="0"/>
              </a:rPr>
              <a:t>Departamento</a:t>
            </a:r>
            <a:r>
              <a:rPr lang="en-GB" altLang="es-ES" sz="1200" i="1">
                <a:latin typeface="Bookman Old Style" panose="02050604050505020204" pitchFamily="18" charset="0"/>
              </a:rPr>
              <a:t> de </a:t>
            </a:r>
            <a:r>
              <a:rPr lang="es-ES" altLang="es-ES" sz="1200" i="1">
                <a:latin typeface="Bookman Old Style" panose="02050604050505020204" pitchFamily="18" charset="0"/>
              </a:rPr>
              <a:t>Física</a:t>
            </a:r>
            <a:endParaRPr lang="en-GB" altLang="es-ES" sz="1200" i="1">
              <a:latin typeface="Bookman Old Style" panose="02050604050505020204" pitchFamily="18" charset="0"/>
            </a:endParaRPr>
          </a:p>
          <a:p>
            <a:pPr algn="ctr"/>
            <a:r>
              <a:rPr lang="es-ES" altLang="es-ES" sz="1200" b="1"/>
              <a:t>Universidad de Jaén</a:t>
            </a:r>
            <a:endParaRPr lang="es-ES" altLang="es-ES" sz="800" b="1"/>
          </a:p>
          <a:p>
            <a:pPr algn="ctr"/>
            <a:endParaRPr lang="en-GB" altLang="es-ES" sz="800" i="1">
              <a:latin typeface="Bookman Old Style" panose="02050604050505020204" pitchFamily="18" charset="0"/>
            </a:endParaRPr>
          </a:p>
        </p:txBody>
      </p:sp>
      <p:pic>
        <p:nvPicPr>
          <p:cNvPr id="6150" name="Picture 8" descr="ujaencolort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223CF6"/>
              </a:clrFrom>
              <a:clrTo>
                <a:srgbClr val="223C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57200"/>
            <a:ext cx="1028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n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3" t="11151" r="64841" b="53149"/>
          <a:stretch>
            <a:fillRect/>
          </a:stretch>
        </p:blipFill>
        <p:spPr bwMode="auto">
          <a:xfrm rot="-490072">
            <a:off x="266700" y="4137025"/>
            <a:ext cx="1193800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33375"/>
            <a:ext cx="4589462" cy="5937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5 – Inducción mútua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40200" y="4303713"/>
            <a:ext cx="4176713" cy="8636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s-ES_tradnl" altLang="es-ES" sz="1800" dirty="0" smtClean="0"/>
              <a:t>  M  </a:t>
            </a:r>
            <a:r>
              <a:rPr lang="es-ES_tradnl" altLang="es-ES" sz="1800" dirty="0" smtClean="0">
                <a:sym typeface="Symbol" panose="05050102010706020507" pitchFamily="18" charset="2"/>
              </a:rPr>
              <a:t></a:t>
            </a:r>
            <a:r>
              <a:rPr lang="es-ES_tradnl" altLang="es-ES" sz="1800" dirty="0" smtClean="0"/>
              <a:t> </a:t>
            </a:r>
            <a:r>
              <a:rPr lang="es-ES_tradnl" altLang="es-ES" sz="1800" dirty="0" smtClean="0">
                <a:solidFill>
                  <a:srgbClr val="C00000"/>
                </a:solidFill>
              </a:rPr>
              <a:t>Coeficiente de Inducción </a:t>
            </a:r>
            <a:r>
              <a:rPr lang="es-ES_tradnl" altLang="es-ES" sz="1800" dirty="0" err="1" smtClean="0">
                <a:solidFill>
                  <a:srgbClr val="C00000"/>
                </a:solidFill>
              </a:rPr>
              <a:t>mútua</a:t>
            </a:r>
            <a:r>
              <a:rPr lang="es-ES_tradnl" altLang="es-ES" sz="1800" dirty="0" smtClean="0"/>
              <a:t> (sólo depende de la geometría)</a:t>
            </a:r>
            <a:endParaRPr lang="es-ES" altLang="es-ES" sz="1800" dirty="0" smtClean="0"/>
          </a:p>
        </p:txBody>
      </p:sp>
      <p:sp>
        <p:nvSpPr>
          <p:cNvPr id="14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429000" y="628491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 dirty="0" err="1"/>
              <a:t>Física</a:t>
            </a:r>
            <a:r>
              <a:rPr lang="en-US" altLang="es-ES" dirty="0"/>
              <a:t> 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24581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7019925" y="6284913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85DCEA-C3F6-4D98-9D55-05EDCF05DBB6}" type="slidenum">
              <a:rPr lang="en-US" altLang="es-ES" sz="900" smtClean="0">
                <a:solidFill>
                  <a:srgbClr val="898989"/>
                </a:solidFill>
              </a:rPr>
              <a:pPr/>
              <a:t>10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71709" name="Text Box 2077"/>
          <p:cNvSpPr txBox="1">
            <a:spLocks noChangeArrowheads="1"/>
          </p:cNvSpPr>
          <p:nvPr/>
        </p:nvSpPr>
        <p:spPr bwMode="auto">
          <a:xfrm>
            <a:off x="827088" y="1052513"/>
            <a:ext cx="7704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El flujo magnético de una bobina puede llegar a otra cercana: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pic>
        <p:nvPicPr>
          <p:cNvPr id="71712" name="Picture 2080" descr="F30-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00213"/>
            <a:ext cx="6677025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1714" name="Object 2082"/>
          <p:cNvGraphicFramePr>
            <a:graphicFrameLocks noChangeAspect="1"/>
          </p:cNvGraphicFramePr>
          <p:nvPr/>
        </p:nvGraphicFramePr>
        <p:xfrm>
          <a:off x="1843088" y="4292600"/>
          <a:ext cx="7778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cuación" r:id="rId5" imgW="457002" imgH="215806" progId="Equation.3">
                  <p:embed/>
                </p:oleObj>
              </mc:Choice>
              <mc:Fallback>
                <p:oleObj name="Ecuación" r:id="rId5" imgW="457002" imgH="215806" progId="Equation.3">
                  <p:embed/>
                  <p:pic>
                    <p:nvPicPr>
                      <p:cNvPr id="0" name="Object 20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4292600"/>
                        <a:ext cx="77787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5" name="Object 2083"/>
          <p:cNvGraphicFramePr>
            <a:graphicFrameLocks noChangeAspect="1"/>
          </p:cNvGraphicFramePr>
          <p:nvPr/>
        </p:nvGraphicFramePr>
        <p:xfrm>
          <a:off x="2955925" y="4365625"/>
          <a:ext cx="10001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Ecuación" r:id="rId7" imgW="609336" imgH="215806" progId="Equation.3">
                  <p:embed/>
                </p:oleObj>
              </mc:Choice>
              <mc:Fallback>
                <p:oleObj name="Ecuación" r:id="rId7" imgW="609336" imgH="215806" progId="Equation.3">
                  <p:embed/>
                  <p:pic>
                    <p:nvPicPr>
                      <p:cNvPr id="0" name="Object 20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5" y="4365625"/>
                        <a:ext cx="1000125" cy="35877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1CDD7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6" name="Rectangle 2084"/>
          <p:cNvSpPr>
            <a:spLocks noChangeArrowheads="1"/>
          </p:cNvSpPr>
          <p:nvPr/>
        </p:nvSpPr>
        <p:spPr bwMode="auto">
          <a:xfrm>
            <a:off x="971600" y="4951413"/>
            <a:ext cx="3095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  <a:cs typeface="Times New Roman" panose="02020603050405020304" pitchFamily="18" charset="0"/>
              </a:rPr>
              <a:t>Si M es constante:</a:t>
            </a:r>
            <a:endParaRPr lang="es-ES" altLang="es-ES" sz="1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1717" name="Object 2085"/>
          <p:cNvGraphicFramePr>
            <a:graphicFrameLocks noChangeAspect="1"/>
          </p:cNvGraphicFramePr>
          <p:nvPr/>
        </p:nvGraphicFramePr>
        <p:xfrm>
          <a:off x="3492500" y="5095875"/>
          <a:ext cx="224313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name="Ecuación" r:id="rId9" imgW="1422400" imgH="431800" progId="Equation.3">
                  <p:embed/>
                </p:oleObj>
              </mc:Choice>
              <mc:Fallback>
                <p:oleObj name="Ecuación" r:id="rId9" imgW="1422400" imgH="431800" progId="Equation.3">
                  <p:embed/>
                  <p:pic>
                    <p:nvPicPr>
                      <p:cNvPr id="0" name="Object 20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095875"/>
                        <a:ext cx="2243138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8" name="Object 2086"/>
          <p:cNvGraphicFramePr>
            <a:graphicFrameLocks noChangeAspect="1"/>
          </p:cNvGraphicFramePr>
          <p:nvPr/>
        </p:nvGraphicFramePr>
        <p:xfrm>
          <a:off x="6732588" y="5037138"/>
          <a:ext cx="13874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Ecuación" r:id="rId11" imgW="837836" imgH="431613" progId="Equation.3">
                  <p:embed/>
                </p:oleObj>
              </mc:Choice>
              <mc:Fallback>
                <p:oleObj name="Ecuación" r:id="rId11" imgW="837836" imgH="431613" progId="Equation.3">
                  <p:embed/>
                  <p:pic>
                    <p:nvPicPr>
                      <p:cNvPr id="0" name="Object 20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5037138"/>
                        <a:ext cx="1387475" cy="695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9" name="AutoShape 2087"/>
          <p:cNvSpPr>
            <a:spLocks noChangeArrowheads="1"/>
          </p:cNvSpPr>
          <p:nvPr/>
        </p:nvSpPr>
        <p:spPr bwMode="auto">
          <a:xfrm>
            <a:off x="6011863" y="531177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  <p:bldP spid="71709" grpId="0" autoUpdateAnimBg="0"/>
      <p:bldP spid="7171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5597525" cy="64611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6 – Energía en un Inductor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196975"/>
            <a:ext cx="7975600" cy="1025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La  f.e.m.  inducida por una corriente variable se puede considerar mantenida por una fuente de energía (o de Potencia):</a:t>
            </a:r>
            <a:r>
              <a:rPr lang="es-ES" altLang="es-ES" dirty="0" smtClean="0">
                <a:solidFill>
                  <a:srgbClr val="003399"/>
                </a:solidFill>
              </a:rPr>
              <a:t> </a:t>
            </a:r>
            <a:endParaRPr lang="es-ES_tradnl" altLang="es-ES" dirty="0" smtClean="0">
              <a:solidFill>
                <a:srgbClr val="003399"/>
              </a:solidFill>
            </a:endParaRPr>
          </a:p>
          <a:p>
            <a:pPr algn="just" eaLnBrk="1" hangingPunct="1"/>
            <a:endParaRPr lang="es-ES_tradnl" altLang="es-ES" dirty="0" smtClean="0">
              <a:solidFill>
                <a:srgbClr val="003399"/>
              </a:solidFill>
            </a:endParaRPr>
          </a:p>
        </p:txBody>
      </p:sp>
      <p:sp>
        <p:nvSpPr>
          <p:cNvPr id="17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 dirty="0" err="1"/>
              <a:t>Física</a:t>
            </a:r>
            <a:r>
              <a:rPr lang="en-US" altLang="es-ES" dirty="0"/>
              <a:t> 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26629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6988175" y="6284913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264C458-9791-4636-9040-8CF870265091}" type="slidenum">
              <a:rPr lang="en-US" altLang="es-ES" sz="900" smtClean="0">
                <a:solidFill>
                  <a:srgbClr val="898989"/>
                </a:solidFill>
              </a:rPr>
              <a:pPr/>
              <a:t>11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graphicFrame>
        <p:nvGraphicFramePr>
          <p:cNvPr id="60461" name="Object 1069"/>
          <p:cNvGraphicFramePr>
            <a:graphicFrameLocks noChangeAspect="1"/>
          </p:cNvGraphicFramePr>
          <p:nvPr/>
        </p:nvGraphicFramePr>
        <p:xfrm>
          <a:off x="1619250" y="1989138"/>
          <a:ext cx="10795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Ecuación" r:id="rId4" imgW="660113" imgH="431613" progId="Equation.3">
                  <p:embed/>
                </p:oleObj>
              </mc:Choice>
              <mc:Fallback>
                <p:oleObj name="Ecuación" r:id="rId4" imgW="660113" imgH="431613" progId="Equation.3">
                  <p:embed/>
                  <p:pic>
                    <p:nvPicPr>
                      <p:cNvPr id="0" name="Object 10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989138"/>
                        <a:ext cx="107950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63" name="Object 1071"/>
          <p:cNvGraphicFramePr>
            <a:graphicFrameLocks noChangeAspect="1"/>
          </p:cNvGraphicFramePr>
          <p:nvPr/>
        </p:nvGraphicFramePr>
        <p:xfrm>
          <a:off x="3275013" y="1989138"/>
          <a:ext cx="187166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Ecuación" r:id="rId6" imgW="1104900" imgH="431800" progId="Equation.3">
                  <p:embed/>
                </p:oleObj>
              </mc:Choice>
              <mc:Fallback>
                <p:oleObj name="Ecuación" r:id="rId6" imgW="1104900" imgH="431800" progId="Equation.3">
                  <p:embed/>
                  <p:pic>
                    <p:nvPicPr>
                      <p:cNvPr id="0" name="Object 10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1989138"/>
                        <a:ext cx="1871662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67" name="Object 1075"/>
          <p:cNvGraphicFramePr>
            <a:graphicFrameLocks noChangeAspect="1"/>
          </p:cNvGraphicFramePr>
          <p:nvPr/>
        </p:nvGraphicFramePr>
        <p:xfrm>
          <a:off x="3490913" y="2681288"/>
          <a:ext cx="1263650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Ecuación" r:id="rId8" imgW="710891" imgH="393529" progId="Equation.3">
                  <p:embed/>
                </p:oleObj>
              </mc:Choice>
              <mc:Fallback>
                <p:oleObj name="Ecuación" r:id="rId8" imgW="710891" imgH="393529" progId="Equation.3">
                  <p:embed/>
                  <p:pic>
                    <p:nvPicPr>
                      <p:cNvPr id="0" name="Object 1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3" y="2681288"/>
                        <a:ext cx="1263650" cy="6746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DDC7D2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68" name="Object 1076"/>
          <p:cNvGraphicFramePr>
            <a:graphicFrameLocks noChangeAspect="1"/>
          </p:cNvGraphicFramePr>
          <p:nvPr/>
        </p:nvGraphicFramePr>
        <p:xfrm>
          <a:off x="5130800" y="1989138"/>
          <a:ext cx="1312863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Ecuación" r:id="rId10" imgW="774364" imgH="431613" progId="Equation.3">
                  <p:embed/>
                </p:oleObj>
              </mc:Choice>
              <mc:Fallback>
                <p:oleObj name="Ecuación" r:id="rId10" imgW="774364" imgH="431613" progId="Equation.3">
                  <p:embed/>
                  <p:pic>
                    <p:nvPicPr>
                      <p:cNvPr id="0" name="Object 10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1989138"/>
                        <a:ext cx="1312863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69" name="Object 1077"/>
          <p:cNvGraphicFramePr>
            <a:graphicFrameLocks noChangeAspect="1"/>
          </p:cNvGraphicFramePr>
          <p:nvPr/>
        </p:nvGraphicFramePr>
        <p:xfrm>
          <a:off x="6659563" y="2133600"/>
          <a:ext cx="14668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Ecuación" r:id="rId12" imgW="825500" imgH="203200" progId="Equation.3">
                  <p:embed/>
                </p:oleObj>
              </mc:Choice>
              <mc:Fallback>
                <p:oleObj name="Ecuación" r:id="rId12" imgW="825500" imgH="203200" progId="Equation.3">
                  <p:embed/>
                  <p:pic>
                    <p:nvPicPr>
                      <p:cNvPr id="0" name="Object 10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2133600"/>
                        <a:ext cx="1466850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70" name="Object 1078"/>
          <p:cNvGraphicFramePr>
            <a:graphicFrameLocks noChangeAspect="1"/>
          </p:cNvGraphicFramePr>
          <p:nvPr/>
        </p:nvGraphicFramePr>
        <p:xfrm>
          <a:off x="7256463" y="3122613"/>
          <a:ext cx="12033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Ecuación" r:id="rId14" imgW="774364" imgH="393529" progId="Equation.3">
                  <p:embed/>
                </p:oleObj>
              </mc:Choice>
              <mc:Fallback>
                <p:oleObj name="Ecuación" r:id="rId14" imgW="774364" imgH="393529" progId="Equation.3">
                  <p:embed/>
                  <p:pic>
                    <p:nvPicPr>
                      <p:cNvPr id="0" name="Object 10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463" y="3122613"/>
                        <a:ext cx="12033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2" name="Text Box 1080"/>
          <p:cNvSpPr txBox="1">
            <a:spLocks noChangeArrowheads="1"/>
          </p:cNvSpPr>
          <p:nvPr/>
        </p:nvSpPr>
        <p:spPr bwMode="auto">
          <a:xfrm>
            <a:off x="5146675" y="2727325"/>
            <a:ext cx="2520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s-ES_tradnl" altLang="es-ES" sz="2000">
                <a:solidFill>
                  <a:srgbClr val="003399"/>
                </a:solidFill>
              </a:rPr>
              <a:t>Igual que para un condensador:</a:t>
            </a:r>
          </a:p>
        </p:txBody>
      </p:sp>
      <p:sp>
        <p:nvSpPr>
          <p:cNvPr id="60473" name="Text Box 1081"/>
          <p:cNvSpPr txBox="1">
            <a:spLocks noChangeArrowheads="1"/>
          </p:cNvSpPr>
          <p:nvPr/>
        </p:nvSpPr>
        <p:spPr bwMode="auto">
          <a:xfrm>
            <a:off x="539750" y="3933825"/>
            <a:ext cx="7777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s-ES_tradnl" altLang="es-ES" sz="2000" b="1" dirty="0"/>
              <a:t>Ejemplo:  </a:t>
            </a:r>
            <a:r>
              <a:rPr lang="es-ES_tradnl" altLang="es-ES" sz="2000" dirty="0"/>
              <a:t>Solenoide	 L =  </a:t>
            </a:r>
            <a:r>
              <a:rPr lang="es-ES_tradnl" altLang="es-ES" sz="2000" dirty="0">
                <a:sym typeface="Symbol" panose="05050102010706020507" pitchFamily="18" charset="2"/>
              </a:rPr>
              <a:t></a:t>
            </a:r>
            <a:r>
              <a:rPr lang="es-ES_tradnl" altLang="es-ES" sz="2000" baseline="-25000" dirty="0"/>
              <a:t>0</a:t>
            </a:r>
            <a:r>
              <a:rPr lang="es-ES_tradnl" altLang="es-ES" sz="2000" dirty="0"/>
              <a:t> n</a:t>
            </a:r>
            <a:r>
              <a:rPr lang="es-ES_tradnl" altLang="es-ES" sz="2000" baseline="30000" dirty="0"/>
              <a:t>2</a:t>
            </a:r>
            <a:r>
              <a:rPr lang="es-ES_tradnl" altLang="es-ES" sz="2000" dirty="0"/>
              <a:t> S l    </a:t>
            </a:r>
            <a:r>
              <a:rPr lang="es-ES_tradnl" altLang="es-ES" sz="2000" dirty="0">
                <a:sym typeface="Symbol" panose="05050102010706020507" pitchFamily="18" charset="2"/>
              </a:rPr>
              <a:t></a:t>
            </a:r>
            <a:r>
              <a:rPr lang="es-ES_tradnl" altLang="es-ES" sz="2000" dirty="0"/>
              <a:t>   W = (1/2) </a:t>
            </a:r>
            <a:r>
              <a:rPr lang="es-ES_tradnl" altLang="es-ES" sz="2000" dirty="0">
                <a:sym typeface="Symbol" panose="05050102010706020507" pitchFamily="18" charset="2"/>
              </a:rPr>
              <a:t></a:t>
            </a:r>
            <a:r>
              <a:rPr lang="es-ES_tradnl" altLang="es-ES" sz="2000" baseline="-25000" dirty="0"/>
              <a:t>0</a:t>
            </a:r>
            <a:r>
              <a:rPr lang="es-ES_tradnl" altLang="es-ES" sz="2000" dirty="0"/>
              <a:t> n</a:t>
            </a:r>
            <a:r>
              <a:rPr lang="es-ES_tradnl" altLang="es-ES" sz="2000" baseline="30000" dirty="0"/>
              <a:t>2</a:t>
            </a:r>
            <a:r>
              <a:rPr lang="es-ES_tradnl" altLang="es-ES" sz="2000" dirty="0"/>
              <a:t> S  l  I</a:t>
            </a:r>
            <a:r>
              <a:rPr lang="es-ES_tradnl" altLang="es-ES" sz="2000" baseline="30000" dirty="0"/>
              <a:t>2</a:t>
            </a:r>
            <a:r>
              <a:rPr lang="es-ES" altLang="es-ES" sz="2000" dirty="0"/>
              <a:t> </a:t>
            </a:r>
            <a:endParaRPr lang="es-ES_tradnl" altLang="es-ES" sz="2000" dirty="0"/>
          </a:p>
        </p:txBody>
      </p:sp>
      <p:graphicFrame>
        <p:nvGraphicFramePr>
          <p:cNvPr id="60474" name="Object 1082"/>
          <p:cNvGraphicFramePr>
            <a:graphicFrameLocks noChangeAspect="1"/>
          </p:cNvGraphicFramePr>
          <p:nvPr/>
        </p:nvGraphicFramePr>
        <p:xfrm>
          <a:off x="5353050" y="4581525"/>
          <a:ext cx="25320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cuación" r:id="rId16" imgW="1460500" imgH="457200" progId="Equation.3">
                  <p:embed/>
                </p:oleObj>
              </mc:Choice>
              <mc:Fallback>
                <p:oleObj name="Ecuación" r:id="rId16" imgW="1460500" imgH="457200" progId="Equation.3">
                  <p:embed/>
                  <p:pic>
                    <p:nvPicPr>
                      <p:cNvPr id="0" name="Object 10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0" y="4581525"/>
                        <a:ext cx="253206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6" name="Text Box 1084"/>
          <p:cNvSpPr txBox="1">
            <a:spLocks noChangeArrowheads="1"/>
          </p:cNvSpPr>
          <p:nvPr/>
        </p:nvSpPr>
        <p:spPr bwMode="auto">
          <a:xfrm>
            <a:off x="827088" y="4508500"/>
            <a:ext cx="43926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/>
            </a:pPr>
            <a:r>
              <a:rPr lang="es-ES_tradnl" altLang="es-ES" sz="2000" u="sng" dirty="0"/>
              <a:t>Densidad de energía en volumen</a:t>
            </a:r>
            <a:r>
              <a:rPr lang="es-ES_tradnl" altLang="es-ES" sz="2000" dirty="0"/>
              <a:t>:      </a:t>
            </a:r>
          </a:p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  <a:defRPr/>
            </a:pPr>
            <a:r>
              <a:rPr lang="es-ES_tradnl" altLang="es-ES" sz="2000" dirty="0"/>
              <a:t>	U = W/</a:t>
            </a:r>
            <a:r>
              <a:rPr lang="es-ES_tradnl" altLang="es-ES" sz="2000" dirty="0" err="1"/>
              <a:t>Vol</a:t>
            </a:r>
            <a:r>
              <a:rPr lang="es-ES_tradnl" altLang="es-ES" sz="2000" dirty="0"/>
              <a:t> = (1/2)  </a:t>
            </a:r>
            <a:r>
              <a:rPr lang="es-ES_tradnl" altLang="es-ES" sz="2000" dirty="0">
                <a:sym typeface="Symbol" panose="05050102010706020507" pitchFamily="18" charset="2"/>
              </a:rPr>
              <a:t></a:t>
            </a:r>
            <a:r>
              <a:rPr lang="es-ES_tradnl" altLang="es-ES" sz="2000" baseline="-25000" dirty="0"/>
              <a:t>0</a:t>
            </a:r>
            <a:r>
              <a:rPr lang="es-ES_tradnl" altLang="es-ES" sz="2000" dirty="0"/>
              <a:t> n</a:t>
            </a:r>
            <a:r>
              <a:rPr lang="es-ES_tradnl" altLang="es-ES" sz="2000" baseline="30000" dirty="0"/>
              <a:t>2</a:t>
            </a:r>
            <a:r>
              <a:rPr lang="es-ES_tradnl" altLang="es-ES" sz="2000" dirty="0"/>
              <a:t> I</a:t>
            </a:r>
            <a:r>
              <a:rPr lang="es-ES_tradnl" altLang="es-ES" sz="2000" baseline="30000" dirty="0"/>
              <a:t>2</a:t>
            </a:r>
          </a:p>
        </p:txBody>
      </p:sp>
      <p:graphicFrame>
        <p:nvGraphicFramePr>
          <p:cNvPr id="60477" name="Object 1085"/>
          <p:cNvGraphicFramePr>
            <a:graphicFrameLocks noChangeAspect="1"/>
          </p:cNvGraphicFramePr>
          <p:nvPr/>
        </p:nvGraphicFramePr>
        <p:xfrm>
          <a:off x="4932363" y="5445125"/>
          <a:ext cx="17272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cuación" r:id="rId18" imgW="1117115" imgH="393529" progId="Equation.3">
                  <p:embed/>
                </p:oleObj>
              </mc:Choice>
              <mc:Fallback>
                <p:oleObj name="Ecuación" r:id="rId18" imgW="1117115" imgH="393529" progId="Equation.3">
                  <p:embed/>
                  <p:pic>
                    <p:nvPicPr>
                      <p:cNvPr id="0" name="Object 10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5445125"/>
                        <a:ext cx="17272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9" name="Text Box 1087"/>
          <p:cNvSpPr txBox="1">
            <a:spLocks noChangeArrowheads="1"/>
          </p:cNvSpPr>
          <p:nvPr/>
        </p:nvSpPr>
        <p:spPr bwMode="auto">
          <a:xfrm>
            <a:off x="827088" y="5445125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</a:pPr>
            <a:r>
              <a:rPr lang="es-ES_tradnl" altLang="es-ES" sz="2000" dirty="0">
                <a:solidFill>
                  <a:srgbClr val="003399"/>
                </a:solidFill>
              </a:rPr>
              <a:t>Igual que para un condensador:</a:t>
            </a:r>
          </a:p>
        </p:txBody>
      </p:sp>
      <p:sp>
        <p:nvSpPr>
          <p:cNvPr id="2" name="CuadroTexto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73461" y="2702931"/>
            <a:ext cx="2025315" cy="692241"/>
          </a:xfrm>
          <a:prstGeom prst="rect">
            <a:avLst/>
          </a:prstGeom>
          <a:blipFill>
            <a:blip r:embed="rId20"/>
            <a:stretch>
              <a:fillRect/>
            </a:stretch>
          </a:blipFill>
        </p:spPr>
        <p:txBody>
          <a:bodyPr/>
          <a:lstStyle/>
          <a:p>
            <a:r>
              <a:rPr lang="es-ES">
                <a:noFill/>
              </a:rPr>
              <a:t> 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2898775" y="3017838"/>
            <a:ext cx="304800" cy="104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0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0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0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0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  <p:bldP spid="60472" grpId="0" autoUpdateAnimBg="0"/>
      <p:bldP spid="60473" grpId="0" autoUpdateAnimBg="0"/>
      <p:bldP spid="60476" grpId="0" autoUpdateAnimBg="0"/>
      <p:bldP spid="60479" grpId="0" autoUpdateAnimBg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73063"/>
            <a:ext cx="4589462" cy="60801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7 – Circuito RL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196975"/>
            <a:ext cx="4103687" cy="15113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Al conectar el interruptor la corriente aumenta desde cero, por tanto se producirá </a:t>
            </a:r>
            <a:r>
              <a:rPr lang="es-ES_tradnl" altLang="es-ES" dirty="0" err="1" smtClean="0">
                <a:solidFill>
                  <a:srgbClr val="003399"/>
                </a:solidFill>
              </a:rPr>
              <a:t>fem</a:t>
            </a:r>
            <a:r>
              <a:rPr lang="es-ES_tradnl" altLang="es-ES" dirty="0" smtClean="0">
                <a:solidFill>
                  <a:srgbClr val="003399"/>
                </a:solidFill>
              </a:rPr>
              <a:t>:</a:t>
            </a:r>
          </a:p>
          <a:p>
            <a:pPr algn="just" eaLnBrk="1" hangingPunct="1"/>
            <a:endParaRPr lang="es-ES_tradnl" altLang="es-ES" dirty="0" smtClean="0">
              <a:solidFill>
                <a:srgbClr val="003399"/>
              </a:solidFill>
            </a:endParaRPr>
          </a:p>
          <a:p>
            <a:pPr algn="just" eaLnBrk="1" hangingPunct="1"/>
            <a:endParaRPr lang="es-ES_tradnl" altLang="es-ES" sz="1800" dirty="0" smtClean="0">
              <a:solidFill>
                <a:srgbClr val="000000"/>
              </a:solidFill>
            </a:endParaRPr>
          </a:p>
        </p:txBody>
      </p:sp>
      <p:sp>
        <p:nvSpPr>
          <p:cNvPr id="18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429000" y="635635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 dirty="0" err="1"/>
              <a:t>Física</a:t>
            </a:r>
            <a:r>
              <a:rPr lang="en-US" altLang="es-ES" dirty="0"/>
              <a:t> 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28677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7059613" y="6284913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FD502E7-4D0D-4E0F-9C55-40C56F28B82F}" type="slidenum">
              <a:rPr lang="en-US" altLang="es-ES" sz="900" smtClean="0">
                <a:solidFill>
                  <a:srgbClr val="898989"/>
                </a:solidFill>
              </a:rPr>
              <a:pPr/>
              <a:t>12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graphicFrame>
        <p:nvGraphicFramePr>
          <p:cNvPr id="83987" name="Object 19"/>
          <p:cNvGraphicFramePr>
            <a:graphicFrameLocks noChangeAspect="1"/>
          </p:cNvGraphicFramePr>
          <p:nvPr/>
        </p:nvGraphicFramePr>
        <p:xfrm>
          <a:off x="2016125" y="2355850"/>
          <a:ext cx="14398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6" name="Ecuación" r:id="rId3" imgW="774364" imgH="431613" progId="Equation.3">
                  <p:embed/>
                </p:oleObj>
              </mc:Choice>
              <mc:Fallback>
                <p:oleObj name="Ecuación" r:id="rId3" imgW="774364" imgH="4316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355850"/>
                        <a:ext cx="1439863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3989" name="Picture 21" descr="F30-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550" y="908050"/>
            <a:ext cx="36004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3990" name="Object 22"/>
          <p:cNvGraphicFramePr>
            <a:graphicFrameLocks noChangeAspect="1"/>
          </p:cNvGraphicFramePr>
          <p:nvPr/>
        </p:nvGraphicFramePr>
        <p:xfrm>
          <a:off x="1116013" y="3819525"/>
          <a:ext cx="172878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7" name="Ecuación" r:id="rId6" imgW="1040948" imgH="431613" progId="Equation.3">
                  <p:embed/>
                </p:oleObj>
              </mc:Choice>
              <mc:Fallback>
                <p:oleObj name="Ecuación" r:id="rId6" imgW="1040948" imgH="4316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819525"/>
                        <a:ext cx="172878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684213" y="3213100"/>
            <a:ext cx="4176712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s-ES_tradnl" altLang="es-ES" sz="2000" dirty="0">
                <a:solidFill>
                  <a:srgbClr val="003399"/>
                </a:solidFill>
              </a:rPr>
              <a:t>Aplicamos la Ley de Ohm:</a:t>
            </a:r>
          </a:p>
          <a:p>
            <a:pPr>
              <a:spcBef>
                <a:spcPct val="50000"/>
              </a:spcBef>
              <a:buClr>
                <a:schemeClr val="accent1"/>
              </a:buClr>
              <a:buFont typeface="Monotype Sorts" pitchFamily="2" charset="2"/>
              <a:buChar char="4"/>
              <a:defRPr/>
            </a:pPr>
            <a:endParaRPr lang="es-ES_tradnl" altLang="es-ES" sz="600" dirty="0">
              <a:solidFill>
                <a:srgbClr val="003399"/>
              </a:solidFill>
            </a:endParaRPr>
          </a:p>
        </p:txBody>
      </p:sp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3708400" y="3819525"/>
          <a:ext cx="16573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Ecuación" r:id="rId8" imgW="1040948" imgH="431613" progId="Equation.3">
                  <p:embed/>
                </p:oleObj>
              </mc:Choice>
              <mc:Fallback>
                <p:oleObj name="Ecuación" r:id="rId8" imgW="1040948" imgH="431613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819525"/>
                        <a:ext cx="1657350" cy="66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5" name="AutoShape 27"/>
          <p:cNvSpPr>
            <a:spLocks noChangeArrowheads="1"/>
          </p:cNvSpPr>
          <p:nvPr/>
        </p:nvSpPr>
        <p:spPr bwMode="auto">
          <a:xfrm>
            <a:off x="3060700" y="403542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sp>
        <p:nvSpPr>
          <p:cNvPr id="2868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83996" name="Object 28"/>
          <p:cNvGraphicFramePr>
            <a:graphicFrameLocks noChangeAspect="1"/>
          </p:cNvGraphicFramePr>
          <p:nvPr/>
        </p:nvGraphicFramePr>
        <p:xfrm>
          <a:off x="6229350" y="3789363"/>
          <a:ext cx="1974850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9" name="Ecuación" r:id="rId10" imgW="1218671" imgH="431613" progId="Equation.3">
                  <p:embed/>
                </p:oleObj>
              </mc:Choice>
              <mc:Fallback>
                <p:oleObj name="Ecuación" r:id="rId10" imgW="1218671" imgH="431613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3789363"/>
                        <a:ext cx="1974850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8" name="AutoShape 30"/>
          <p:cNvSpPr>
            <a:spLocks noChangeArrowheads="1"/>
          </p:cNvSpPr>
          <p:nvPr/>
        </p:nvSpPr>
        <p:spPr bwMode="auto">
          <a:xfrm>
            <a:off x="5581650" y="4035425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83999" name="Object 31"/>
          <p:cNvGraphicFramePr>
            <a:graphicFrameLocks noChangeAspect="1"/>
          </p:cNvGraphicFramePr>
          <p:nvPr/>
        </p:nvGraphicFramePr>
        <p:xfrm>
          <a:off x="1260475" y="4538663"/>
          <a:ext cx="287972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0" name="Ecuación" r:id="rId12" imgW="1726451" imgH="393529" progId="Equation.3">
                  <p:embed/>
                </p:oleObj>
              </mc:Choice>
              <mc:Fallback>
                <p:oleObj name="Ecuación" r:id="rId12" imgW="1726451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4538663"/>
                        <a:ext cx="2879725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001" name="Object 33"/>
          <p:cNvGraphicFramePr>
            <a:graphicFrameLocks noChangeAspect="1"/>
          </p:cNvGraphicFramePr>
          <p:nvPr/>
        </p:nvGraphicFramePr>
        <p:xfrm>
          <a:off x="5437188" y="4538663"/>
          <a:ext cx="237648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1" name="Ecuación" r:id="rId14" imgW="1346200" imgH="431800" progId="Equation.3">
                  <p:embed/>
                </p:oleObj>
              </mc:Choice>
              <mc:Fallback>
                <p:oleObj name="Ecuación" r:id="rId14" imgW="1346200" imgH="431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538663"/>
                        <a:ext cx="2376487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03" name="AutoShape 35"/>
          <p:cNvSpPr>
            <a:spLocks noChangeArrowheads="1"/>
          </p:cNvSpPr>
          <p:nvPr/>
        </p:nvSpPr>
        <p:spPr bwMode="auto">
          <a:xfrm>
            <a:off x="4573588" y="4827588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84004" name="Object 36"/>
          <p:cNvGraphicFramePr>
            <a:graphicFrameLocks noChangeAspect="1"/>
          </p:cNvGraphicFramePr>
          <p:nvPr/>
        </p:nvGraphicFramePr>
        <p:xfrm>
          <a:off x="6283325" y="5373688"/>
          <a:ext cx="1528763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2" name="Ecuación" r:id="rId16" imgW="952087" imgH="418918" progId="Equation.3">
                  <p:embed/>
                </p:oleObj>
              </mc:Choice>
              <mc:Fallback>
                <p:oleObj name="Ecuación" r:id="rId16" imgW="952087" imgH="418918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5373688"/>
                        <a:ext cx="1528763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005" name="AutoShape 37"/>
          <p:cNvSpPr>
            <a:spLocks noChangeArrowheads="1"/>
          </p:cNvSpPr>
          <p:nvPr/>
        </p:nvSpPr>
        <p:spPr bwMode="auto">
          <a:xfrm>
            <a:off x="5508625" y="5619750"/>
            <a:ext cx="431800" cy="144463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3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3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83992" grpId="0" autoUpdateAnimBg="0"/>
      <p:bldP spid="83995" grpId="0" animBg="1"/>
      <p:bldP spid="83998" grpId="0" animBg="1"/>
      <p:bldP spid="84003" grpId="0" animBg="1"/>
      <p:bldP spid="840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919163" y="527050"/>
            <a:ext cx="3937000" cy="74136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7 – Circuito RL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77827" name="Rectangle 2051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6624637" cy="18002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La expresión que resulta para la corriente:</a:t>
            </a:r>
            <a:r>
              <a:rPr lang="es-ES_tradnl" altLang="es-ES" dirty="0" smtClean="0"/>
              <a:t> 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es-ES_tradnl" altLang="es-ES" dirty="0" smtClean="0"/>
          </a:p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" altLang="es-ES" sz="2400" dirty="0" smtClean="0">
                <a:solidFill>
                  <a:srgbClr val="003399"/>
                </a:solidFill>
              </a:rPr>
              <a:t> Denominamos </a:t>
            </a:r>
            <a:r>
              <a:rPr lang="es-ES" altLang="es-ES" sz="2400" dirty="0" smtClean="0">
                <a:solidFill>
                  <a:srgbClr val="C00000"/>
                </a:solidFill>
              </a:rPr>
              <a:t>Constante de tiempo inductiva</a:t>
            </a:r>
            <a:r>
              <a:rPr lang="es-ES" altLang="es-ES" sz="2400" dirty="0" smtClean="0">
                <a:solidFill>
                  <a:srgbClr val="003399"/>
                </a:solidFill>
              </a:rPr>
              <a:t>: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es-ES_tradnl" altLang="es-ES" dirty="0" smtClean="0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29701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D99C1CF-C862-4EA8-B50E-0F5BC478282B}" type="slidenum">
              <a:rPr lang="en-US" altLang="es-ES" sz="900" smtClean="0">
                <a:solidFill>
                  <a:srgbClr val="898989"/>
                </a:solidFill>
              </a:rPr>
              <a:pPr/>
              <a:t>13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graphicFrame>
        <p:nvGraphicFramePr>
          <p:cNvPr id="29702" name="Object 2074"/>
          <p:cNvGraphicFramePr>
            <a:graphicFrameLocks noChangeAspect="1"/>
          </p:cNvGraphicFramePr>
          <p:nvPr/>
        </p:nvGraphicFramePr>
        <p:xfrm>
          <a:off x="1763713" y="4437063"/>
          <a:ext cx="1944687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Ecuación" r:id="rId3" imgW="1143000" imgH="482600" progId="Equation.3">
                  <p:embed/>
                </p:oleObj>
              </mc:Choice>
              <mc:Fallback>
                <p:oleObj name="Ecuación" r:id="rId3" imgW="1143000" imgH="482600" progId="Equation.3">
                  <p:embed/>
                  <p:pic>
                    <p:nvPicPr>
                      <p:cNvPr id="0" name="Object 20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437063"/>
                        <a:ext cx="1944687" cy="79533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DDC7D2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20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pic>
        <p:nvPicPr>
          <p:cNvPr id="29704" name="Picture 2078" descr="F30-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3024188"/>
            <a:ext cx="3436937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7855" name="Object 2079"/>
          <p:cNvGraphicFramePr>
            <a:graphicFrameLocks noChangeAspect="1"/>
          </p:cNvGraphicFramePr>
          <p:nvPr/>
        </p:nvGraphicFramePr>
        <p:xfrm>
          <a:off x="2484438" y="3357563"/>
          <a:ext cx="67310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cuación" r:id="rId6" imgW="418918" imgH="393529" progId="Equation.3">
                  <p:embed/>
                </p:oleObj>
              </mc:Choice>
              <mc:Fallback>
                <p:oleObj name="Ecuación" r:id="rId6" imgW="418918" imgH="393529" progId="Equation.3">
                  <p:embed/>
                  <p:pic>
                    <p:nvPicPr>
                      <p:cNvPr id="0" name="Object 20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357563"/>
                        <a:ext cx="673100" cy="6127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2082"/>
          <p:cNvGraphicFramePr>
            <a:graphicFrameLocks noChangeAspect="1"/>
          </p:cNvGraphicFramePr>
          <p:nvPr/>
        </p:nvGraphicFramePr>
        <p:xfrm>
          <a:off x="6292850" y="1341438"/>
          <a:ext cx="20955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cuación" r:id="rId8" imgW="1231366" imgH="482391" progId="Equation.3">
                  <p:embed/>
                </p:oleObj>
              </mc:Choice>
              <mc:Fallback>
                <p:oleObj name="Ecuación" r:id="rId8" imgW="1231366" imgH="482391" progId="Equation.3">
                  <p:embed/>
                  <p:pic>
                    <p:nvPicPr>
                      <p:cNvPr id="0" name="Object 20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2850" y="1341438"/>
                        <a:ext cx="20955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04813"/>
            <a:ext cx="4065588" cy="7778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7 – Circuito RL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5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429000" y="6284913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 dirty="0" err="1"/>
              <a:t>Física</a:t>
            </a:r>
            <a:r>
              <a:rPr lang="en-US" altLang="es-ES" dirty="0"/>
              <a:t> II. </a:t>
            </a:r>
            <a:r>
              <a:rPr lang="en-US" altLang="es-ES" dirty="0" err="1"/>
              <a:t>J.A.Moleón</a:t>
            </a:r>
            <a:endParaRPr lang="en-US" altLang="es-ES" dirty="0"/>
          </a:p>
        </p:txBody>
      </p:sp>
      <p:sp>
        <p:nvSpPr>
          <p:cNvPr id="30724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7059613" y="6211888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5C3AE34-C5BC-44D5-9218-C8372A51FE6C}" type="slidenum">
              <a:rPr lang="en-US" altLang="es-ES" sz="900" smtClean="0">
                <a:solidFill>
                  <a:srgbClr val="898989"/>
                </a:solidFill>
              </a:rPr>
              <a:pPr/>
              <a:t>14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468313" y="1268413"/>
            <a:ext cx="4175125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  <a:cs typeface="Times New Roman" panose="02020603050405020304" pitchFamily="18" charset="0"/>
              </a:rPr>
              <a:t>Si desconectamos la fuente y conectamos S</a:t>
            </a:r>
            <a:r>
              <a:rPr lang="es-ES_tradnl" altLang="es-ES" sz="2000" baseline="-25000" dirty="0">
                <a:solidFill>
                  <a:srgbClr val="003399"/>
                </a:solidFill>
                <a:cs typeface="Times New Roman" panose="02020603050405020304" pitchFamily="18" charset="0"/>
              </a:rPr>
              <a:t>2</a:t>
            </a:r>
            <a:r>
              <a:rPr lang="es-ES_tradnl" altLang="es-ES" sz="2000" dirty="0">
                <a:solidFill>
                  <a:srgbClr val="003399"/>
                </a:solidFill>
                <a:cs typeface="Times New Roman" panose="02020603050405020304" pitchFamily="18" charset="0"/>
              </a:rPr>
              <a:t>, ahora la corriente cae de su valor máximo hasta cero:</a:t>
            </a:r>
          </a:p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s-ES_tradnl" altLang="es-ES" sz="2000" dirty="0">
              <a:solidFill>
                <a:srgbClr val="003399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s-ES_tradnl" altLang="es-ES" sz="1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1042988" y="5126038"/>
            <a:ext cx="4176712" cy="53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>
                <a:solidFill>
                  <a:srgbClr val="003399"/>
                </a:solidFill>
              </a:rPr>
              <a:t>Siendo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, la Cte. de tiempo  (L/R).</a:t>
            </a:r>
            <a:endParaRPr lang="es-ES_tradnl" altLang="es-ES" sz="2000" dirty="0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  <a:buClr>
                <a:schemeClr val="accent1"/>
              </a:buClr>
              <a:buFont typeface="Monotype Sorts" pitchFamily="2" charset="2"/>
              <a:buChar char="4"/>
              <a:defRPr/>
            </a:pPr>
            <a:endParaRPr lang="es-ES_tradnl" altLang="es-ES" sz="600" dirty="0">
              <a:solidFill>
                <a:srgbClr val="003399"/>
              </a:solidFill>
            </a:endParaRPr>
          </a:p>
        </p:txBody>
      </p:sp>
      <p:sp>
        <p:nvSpPr>
          <p:cNvPr id="3072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pic>
        <p:nvPicPr>
          <p:cNvPr id="30728" name="Picture 29" descr="F30-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692150"/>
            <a:ext cx="37211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29" name="Object 30"/>
          <p:cNvGraphicFramePr>
            <a:graphicFrameLocks noChangeAspect="1"/>
          </p:cNvGraphicFramePr>
          <p:nvPr/>
        </p:nvGraphicFramePr>
        <p:xfrm>
          <a:off x="1279525" y="4084638"/>
          <a:ext cx="16557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Ecuación" r:id="rId4" imgW="1016000" imgH="482600" progId="Equation.3">
                  <p:embed/>
                </p:oleObj>
              </mc:Choice>
              <mc:Fallback>
                <p:oleObj name="Ecuación" r:id="rId4" imgW="1016000" imgH="482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4084638"/>
                        <a:ext cx="16557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30" name="Picture 32" descr="F30-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357563"/>
            <a:ext cx="22002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0731" name="Object 33"/>
          <p:cNvGraphicFramePr>
            <a:graphicFrameLocks noChangeAspect="1"/>
          </p:cNvGraphicFramePr>
          <p:nvPr/>
        </p:nvGraphicFramePr>
        <p:xfrm>
          <a:off x="1620838" y="2484438"/>
          <a:ext cx="165576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6" name="Ecuación" r:id="rId7" imgW="1016000" imgH="431800" progId="Equation.3">
                  <p:embed/>
                </p:oleObj>
              </mc:Choice>
              <mc:Fallback>
                <p:oleObj name="Ecuación" r:id="rId7" imgW="1016000" imgH="431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0838" y="2484438"/>
                        <a:ext cx="1655762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82" name="AutoShape 34"/>
          <p:cNvSpPr>
            <a:spLocks noChangeArrowheads="1"/>
          </p:cNvSpPr>
          <p:nvPr/>
        </p:nvSpPr>
        <p:spPr bwMode="auto">
          <a:xfrm>
            <a:off x="3348038" y="4437063"/>
            <a:ext cx="431800" cy="144462"/>
          </a:xfrm>
          <a:prstGeom prst="rightArrow">
            <a:avLst>
              <a:gd name="adj1" fmla="val 50000"/>
              <a:gd name="adj2" fmla="val 74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30733" name="Object 35"/>
          <p:cNvGraphicFramePr>
            <a:graphicFrameLocks noChangeAspect="1"/>
          </p:cNvGraphicFramePr>
          <p:nvPr/>
        </p:nvGraphicFramePr>
        <p:xfrm>
          <a:off x="1439863" y="3275013"/>
          <a:ext cx="22336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cuación" r:id="rId9" imgW="1371600" imgH="393700" progId="Equation.3">
                  <p:embed/>
                </p:oleObj>
              </mc:Choice>
              <mc:Fallback>
                <p:oleObj name="Ecuación" r:id="rId9" imgW="1371600" imgH="3937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3275013"/>
                        <a:ext cx="223361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30735" name="Object 36"/>
          <p:cNvGraphicFramePr>
            <a:graphicFrameLocks noChangeAspect="1"/>
          </p:cNvGraphicFramePr>
          <p:nvPr/>
        </p:nvGraphicFramePr>
        <p:xfrm>
          <a:off x="4067175" y="4181475"/>
          <a:ext cx="16557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Ecuación" r:id="rId11" imgW="863225" imgH="291973" progId="Equation.3">
                  <p:embed/>
                </p:oleObj>
              </mc:Choice>
              <mc:Fallback>
                <p:oleObj name="Ecuación" r:id="rId11" imgW="863225" imgH="291973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4181475"/>
                        <a:ext cx="1655763" cy="5429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7D8D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088"/>
          <p:cNvSpPr txBox="1">
            <a:spLocks noChangeArrowheads="1"/>
          </p:cNvSpPr>
          <p:nvPr/>
        </p:nvSpPr>
        <p:spPr bwMode="auto">
          <a:xfrm>
            <a:off x="1519238" y="5649913"/>
            <a:ext cx="1828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600" dirty="0">
                <a:hlinkClick r:id="rId13"/>
              </a:rPr>
              <a:t>Simulación</a:t>
            </a:r>
            <a:endParaRPr lang="es-ES" altLang="es-E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4" grpId="0" build="p" autoUpdateAnimBg="0"/>
      <p:bldP spid="78865" grpId="0" autoUpdateAnimBg="0"/>
      <p:bldP spid="78882" grpId="0" animBg="1"/>
      <p:bldP spid="1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4100512" cy="698500"/>
          </a:xfrm>
        </p:spPr>
        <p:txBody>
          <a:bodyPr/>
          <a:lstStyle/>
          <a:p>
            <a:pPr eaLnBrk="1" hangingPunct="1"/>
            <a:r>
              <a:rPr lang="es-ES" altLang="es-ES" smtClean="0">
                <a:solidFill>
                  <a:srgbClr val="008000"/>
                </a:solidFill>
              </a:rPr>
              <a:t>1- Introducción </a:t>
            </a:r>
            <a:endParaRPr lang="es-ES" altLang="es-E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68413"/>
            <a:ext cx="7926387" cy="1101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Faraday y Henry (s. XIX), por separado, observan el siguiente fenómeno:</a:t>
            </a:r>
            <a:r>
              <a:rPr lang="es-ES" altLang="es-ES" dirty="0" smtClean="0">
                <a:solidFill>
                  <a:srgbClr val="003399"/>
                </a:solidFill>
              </a:rPr>
              <a:t> </a:t>
            </a:r>
            <a:endParaRPr lang="es-ES_tradnl" altLang="es-ES" dirty="0" smtClean="0">
              <a:solidFill>
                <a:srgbClr val="003399"/>
              </a:solidFill>
            </a:endParaRPr>
          </a:p>
          <a:p>
            <a:pPr algn="just" eaLnBrk="1" hangingPunct="1"/>
            <a:endParaRPr lang="es-ES_tradnl" altLang="es-ES" dirty="0" smtClean="0">
              <a:solidFill>
                <a:srgbClr val="003399"/>
              </a:solidFill>
            </a:endParaRPr>
          </a:p>
        </p:txBody>
      </p:sp>
      <p:pic>
        <p:nvPicPr>
          <p:cNvPr id="23664" name="Picture 112" descr="F30-0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550" y="2344738"/>
            <a:ext cx="4170363" cy="1714500"/>
          </a:xfrm>
          <a:noFill/>
        </p:spPr>
      </p:pic>
      <p:pic>
        <p:nvPicPr>
          <p:cNvPr id="23666" name="Picture 114" descr="F30-0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916113"/>
            <a:ext cx="3254375" cy="1260475"/>
          </a:xfrm>
          <a:noFill/>
        </p:spPr>
      </p:pic>
      <p:sp>
        <p:nvSpPr>
          <p:cNvPr id="9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132138" y="635635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8199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6988175" y="6211888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0B75B8-8BFF-451B-BADB-F731B912D3FD}" type="slidenum">
              <a:rPr lang="en-US" altLang="es-ES" sz="900" smtClean="0">
                <a:solidFill>
                  <a:srgbClr val="898989"/>
                </a:solidFill>
              </a:rPr>
              <a:pPr/>
              <a:t>2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pic>
        <p:nvPicPr>
          <p:cNvPr id="23668" name="Picture 116" descr="F30-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284538"/>
            <a:ext cx="3246438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69" name="Text Box 117"/>
          <p:cNvSpPr txBox="1">
            <a:spLocks noChangeArrowheads="1"/>
          </p:cNvSpPr>
          <p:nvPr/>
        </p:nvSpPr>
        <p:spPr bwMode="auto">
          <a:xfrm>
            <a:off x="539750" y="5013325"/>
            <a:ext cx="79946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"Un campo magnético variable induce corriente eléctrica en un conductor". O mejor dicho, la variación del número de líneas de campo que atraviesan la espira.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sp>
        <p:nvSpPr>
          <p:cNvPr id="23670" name="Text Box 118"/>
          <p:cNvSpPr txBox="1">
            <a:spLocks noChangeArrowheads="1"/>
          </p:cNvSpPr>
          <p:nvPr/>
        </p:nvSpPr>
        <p:spPr bwMode="auto">
          <a:xfrm>
            <a:off x="1258888" y="4292600"/>
            <a:ext cx="18288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600" dirty="0">
                <a:hlinkClick r:id="rId6"/>
              </a:rPr>
              <a:t>Simulación</a:t>
            </a:r>
            <a:endParaRPr lang="es-ES" altLang="es-ES" sz="1600" dirty="0"/>
          </a:p>
        </p:txBody>
      </p:sp>
      <p:sp>
        <p:nvSpPr>
          <p:cNvPr id="11" name="Text Box 118"/>
          <p:cNvSpPr txBox="1">
            <a:spLocks noChangeArrowheads="1"/>
          </p:cNvSpPr>
          <p:nvPr/>
        </p:nvSpPr>
        <p:spPr bwMode="auto">
          <a:xfrm>
            <a:off x="2671763" y="4603750"/>
            <a:ext cx="18288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600">
                <a:hlinkClick r:id="rId7"/>
              </a:rPr>
              <a:t>Simulación</a:t>
            </a:r>
            <a:r>
              <a:rPr lang="es-ES" altLang="es-ES" sz="1600"/>
              <a:t> phet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669" grpId="0" build="p" autoUpdateAnimBg="0"/>
      <p:bldP spid="23670" grpId="0" autoUpdateAnimBg="0"/>
      <p:bldP spid="1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4221163" cy="617537"/>
          </a:xfrm>
        </p:spPr>
        <p:txBody>
          <a:bodyPr/>
          <a:lstStyle/>
          <a:p>
            <a:pPr eaLnBrk="1" hangingPunct="1"/>
            <a:r>
              <a:rPr lang="es-ES" altLang="es-ES" smtClean="0">
                <a:solidFill>
                  <a:srgbClr val="008000"/>
                </a:solidFill>
              </a:rPr>
              <a:t>2 – Ley de Faraday 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idx="1"/>
          </p:nvPr>
        </p:nvSpPr>
        <p:spPr>
          <a:xfrm>
            <a:off x="684213" y="1268413"/>
            <a:ext cx="7756525" cy="1414462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Para calcular esa corriente inducida, consideramos el circuito siguiente con una parte móvil:</a:t>
            </a:r>
            <a:r>
              <a:rPr lang="es-ES" altLang="es-ES" dirty="0" smtClean="0">
                <a:solidFill>
                  <a:srgbClr val="003399"/>
                </a:solidFill>
              </a:rPr>
              <a:t> </a:t>
            </a:r>
            <a:r>
              <a:rPr lang="es-ES_tradnl" altLang="es-ES" dirty="0" smtClean="0">
                <a:solidFill>
                  <a:srgbClr val="003399"/>
                </a:solidFill>
              </a:rPr>
              <a:t> </a:t>
            </a:r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10245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8461375" y="6356350"/>
            <a:ext cx="50323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E539B92-3715-4BD2-B10D-EF3F8DB073C6}" type="slidenum">
              <a:rPr lang="en-US" altLang="es-ES" sz="900" smtClean="0">
                <a:solidFill>
                  <a:srgbClr val="898989"/>
                </a:solidFill>
              </a:rPr>
              <a:pPr/>
              <a:t>3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pic>
        <p:nvPicPr>
          <p:cNvPr id="26710" name="Picture 86" descr="F30-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135188"/>
            <a:ext cx="4608512" cy="291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712" name="Picture 88" descr="F30-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7" r="10939"/>
          <a:stretch>
            <a:fillRect/>
          </a:stretch>
        </p:blipFill>
        <p:spPr bwMode="auto">
          <a:xfrm>
            <a:off x="6105525" y="1844675"/>
            <a:ext cx="2355850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Rectangle 9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26714" name="Object 90"/>
          <p:cNvGraphicFramePr>
            <a:graphicFrameLocks noChangeAspect="1"/>
          </p:cNvGraphicFramePr>
          <p:nvPr/>
        </p:nvGraphicFramePr>
        <p:xfrm>
          <a:off x="3679825" y="5300663"/>
          <a:ext cx="18938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cuación" r:id="rId6" imgW="1066800" imgH="228600" progId="Equation.3">
                  <p:embed/>
                </p:oleObj>
              </mc:Choice>
              <mc:Fallback>
                <p:oleObj name="Ecuación" r:id="rId6" imgW="1066800" imgH="228600" progId="Equation.3">
                  <p:embed/>
                  <p:pic>
                    <p:nvPicPr>
                      <p:cNvPr id="0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9825" y="5300663"/>
                        <a:ext cx="1893888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2"/>
          <p:cNvSpPr txBox="1">
            <a:spLocks noChangeArrowheads="1"/>
          </p:cNvSpPr>
          <p:nvPr/>
        </p:nvSpPr>
        <p:spPr bwMode="auto">
          <a:xfrm>
            <a:off x="1258888" y="5373688"/>
            <a:ext cx="18288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ES" sz="1600" dirty="0">
                <a:hlinkClick r:id="rId8"/>
              </a:rPr>
              <a:t>Simulación</a:t>
            </a:r>
            <a:endParaRPr lang="es-ES" altLang="es-ES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 autoUpdateAnimBg="0"/>
      <p:bldP spid="1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04813"/>
            <a:ext cx="4144962" cy="663575"/>
          </a:xfrm>
        </p:spPr>
        <p:txBody>
          <a:bodyPr/>
          <a:lstStyle/>
          <a:p>
            <a:pPr eaLnBrk="1" hangingPunct="1"/>
            <a:r>
              <a:rPr lang="es-ES" altLang="es-ES" smtClean="0">
                <a:solidFill>
                  <a:srgbClr val="008000"/>
                </a:solidFill>
              </a:rPr>
              <a:t>2 – Ley de Faraday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993062" cy="19177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 La fuerza ejercida por el campo magnético sobre los electrones los desplaza hasta la parte baja de la barra, produciendo una diferencia de potencial </a:t>
            </a:r>
            <a:r>
              <a:rPr lang="es-ES_tradnl" altLang="es-ES" dirty="0" smtClean="0">
                <a:solidFill>
                  <a:srgbClr val="003399"/>
                </a:solidFill>
                <a:sym typeface="Symbol" panose="05050102010706020507" pitchFamily="18" charset="2"/>
              </a:rPr>
              <a:t>, al realizar la fuerza trabajo sobre las cargas</a:t>
            </a:r>
            <a:r>
              <a:rPr lang="es-ES_tradnl" altLang="es-ES" dirty="0" smtClean="0">
                <a:solidFill>
                  <a:srgbClr val="003399"/>
                </a:solidFill>
              </a:rPr>
              <a:t>:</a:t>
            </a:r>
            <a:endParaRPr lang="es-ES" altLang="es-ES" dirty="0" smtClean="0">
              <a:solidFill>
                <a:srgbClr val="003399"/>
              </a:solidFill>
            </a:endParaRPr>
          </a:p>
        </p:txBody>
      </p:sp>
      <p:sp>
        <p:nvSpPr>
          <p:cNvPr id="1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12293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356350"/>
            <a:ext cx="5048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6633F63-7CDC-4546-96E9-AF91AA800E28}" type="slidenum">
              <a:rPr lang="en-US" altLang="es-ES" sz="900" smtClean="0">
                <a:solidFill>
                  <a:srgbClr val="898989"/>
                </a:solidFill>
              </a:rPr>
              <a:pPr/>
              <a:t>4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graphicFrame>
        <p:nvGraphicFramePr>
          <p:cNvPr id="27720" name="Object 72"/>
          <p:cNvGraphicFramePr>
            <a:graphicFrameLocks noChangeAspect="1"/>
          </p:cNvGraphicFramePr>
          <p:nvPr/>
        </p:nvGraphicFramePr>
        <p:xfrm>
          <a:off x="1814513" y="2420938"/>
          <a:ext cx="966787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Ecuación" r:id="rId4" imgW="508000" imgH="419100" progId="Equation.3">
                  <p:embed/>
                </p:oleObj>
              </mc:Choice>
              <mc:Fallback>
                <p:oleObj name="Ecuación" r:id="rId4" imgW="508000" imgH="419100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2420938"/>
                        <a:ext cx="966787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22" name="Text Box 74"/>
          <p:cNvSpPr txBox="1">
            <a:spLocks noChangeArrowheads="1"/>
          </p:cNvSpPr>
          <p:nvPr/>
        </p:nvSpPr>
        <p:spPr bwMode="auto">
          <a:xfrm>
            <a:off x="4356100" y="5192713"/>
            <a:ext cx="2578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>
              <a:buClr>
                <a:schemeClr val="accent1"/>
              </a:buClr>
            </a:pPr>
            <a:r>
              <a:rPr lang="es-ES_tradnl" altLang="es-ES" sz="2000" b="1" dirty="0">
                <a:solidFill>
                  <a:srgbClr val="FF0000"/>
                </a:solidFill>
              </a:rPr>
              <a:t>Ley de Faraday</a:t>
            </a:r>
            <a:endParaRPr lang="es-ES_tradnl" altLang="es-ES" sz="2000" dirty="0">
              <a:solidFill>
                <a:srgbClr val="FF0000"/>
              </a:solidFill>
            </a:endParaRPr>
          </a:p>
        </p:txBody>
      </p:sp>
      <p:graphicFrame>
        <p:nvGraphicFramePr>
          <p:cNvPr id="27729" name="Object 81"/>
          <p:cNvGraphicFramePr>
            <a:graphicFrameLocks noChangeAspect="1"/>
          </p:cNvGraphicFramePr>
          <p:nvPr/>
        </p:nvGraphicFramePr>
        <p:xfrm>
          <a:off x="3040063" y="2563813"/>
          <a:ext cx="331152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Ecuación" r:id="rId6" imgW="1739900" imgH="241300" progId="Equation.3">
                  <p:embed/>
                </p:oleObj>
              </mc:Choice>
              <mc:Fallback>
                <p:oleObj name="Ecuación" r:id="rId6" imgW="1739900" imgH="241300" progId="Equation.3">
                  <p:embed/>
                  <p:pic>
                    <p:nvPicPr>
                      <p:cNvPr id="0" name="Object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2563813"/>
                        <a:ext cx="3311525" cy="455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2" name="Object 84"/>
          <p:cNvGraphicFramePr>
            <a:graphicFrameLocks noChangeAspect="1"/>
          </p:cNvGraphicFramePr>
          <p:nvPr/>
        </p:nvGraphicFramePr>
        <p:xfrm>
          <a:off x="6578600" y="2624138"/>
          <a:ext cx="1089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Ecuación" r:id="rId8" imgW="571252" imgH="203112" progId="Equation.3">
                  <p:embed/>
                </p:oleObj>
              </mc:Choice>
              <mc:Fallback>
                <p:oleObj name="Ecuación" r:id="rId8" imgW="571252" imgH="203112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8600" y="2624138"/>
                        <a:ext cx="1089025" cy="3810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1CDD7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468313" y="3213100"/>
            <a:ext cx="828040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Esta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  constituye una fuerza electromotriz inducida por la variación del flujo magnético en el interior del circuito que podemos expresar como:</a:t>
            </a:r>
            <a:r>
              <a:rPr lang="es-ES_tradnl" altLang="es-ES" dirty="0">
                <a:solidFill>
                  <a:srgbClr val="003399"/>
                </a:solidFill>
                <a:sym typeface="Symbol" panose="05050102010706020507" pitchFamily="18" charset="2"/>
              </a:rPr>
              <a:t>  </a:t>
            </a:r>
            <a:endParaRPr lang="es-ES" altLang="es-ES" dirty="0">
              <a:solidFill>
                <a:srgbClr val="003399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27736" name="Object 88"/>
          <p:cNvGraphicFramePr>
            <a:graphicFrameLocks noChangeAspect="1"/>
          </p:cNvGraphicFramePr>
          <p:nvPr/>
        </p:nvGraphicFramePr>
        <p:xfrm>
          <a:off x="1814513" y="4318000"/>
          <a:ext cx="13065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Ecuación" r:id="rId10" imgW="685800" imgH="203200" progId="Equation.3">
                  <p:embed/>
                </p:oleObj>
              </mc:Choice>
              <mc:Fallback>
                <p:oleObj name="Ecuación" r:id="rId10" imgW="685800" imgH="203200" progId="Equation.3">
                  <p:embed/>
                  <p:pic>
                    <p:nvPicPr>
                      <p:cNvPr id="0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4318000"/>
                        <a:ext cx="13065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39" name="Object 91"/>
          <p:cNvGraphicFramePr>
            <a:graphicFrameLocks noChangeAspect="1"/>
          </p:cNvGraphicFramePr>
          <p:nvPr/>
        </p:nvGraphicFramePr>
        <p:xfrm>
          <a:off x="3138488" y="4132263"/>
          <a:ext cx="10160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4" name="Ecuación" r:id="rId12" imgW="533169" imgH="431613" progId="Equation.3">
                  <p:embed/>
                </p:oleObj>
              </mc:Choice>
              <mc:Fallback>
                <p:oleObj name="Ecuación" r:id="rId12" imgW="533169" imgH="431613" progId="Equation.3">
                  <p:embed/>
                  <p:pic>
                    <p:nvPicPr>
                      <p:cNvPr id="0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8" y="4132263"/>
                        <a:ext cx="10160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42" name="Object 94"/>
          <p:cNvGraphicFramePr>
            <a:graphicFrameLocks noChangeAspect="1"/>
          </p:cNvGraphicFramePr>
          <p:nvPr/>
        </p:nvGraphicFramePr>
        <p:xfrm>
          <a:off x="4106863" y="4132263"/>
          <a:ext cx="12573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Ecuación" r:id="rId14" imgW="660113" imgH="431613" progId="Equation.3">
                  <p:embed/>
                </p:oleObj>
              </mc:Choice>
              <mc:Fallback>
                <p:oleObj name="Ecuación" r:id="rId14" imgW="660113" imgH="431613" progId="Equation.3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132263"/>
                        <a:ext cx="12573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folHlink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43" name="Object 95"/>
          <p:cNvGraphicFramePr>
            <a:graphicFrameLocks noChangeAspect="1"/>
          </p:cNvGraphicFramePr>
          <p:nvPr/>
        </p:nvGraphicFramePr>
        <p:xfrm>
          <a:off x="5621338" y="4149725"/>
          <a:ext cx="10382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Ecuación" r:id="rId16" imgW="596900" imgH="431800" progId="Equation.3">
                  <p:embed/>
                </p:oleObj>
              </mc:Choice>
              <mc:Fallback>
                <p:oleObj name="Ecuación" r:id="rId16" imgW="596900" imgH="431800" progId="Equation.3">
                  <p:embed/>
                  <p:pic>
                    <p:nvPicPr>
                      <p:cNvPr id="0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338" y="4149725"/>
                        <a:ext cx="10382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45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925288"/>
              </p:ext>
            </p:extLst>
          </p:nvPr>
        </p:nvGraphicFramePr>
        <p:xfrm>
          <a:off x="3195389" y="5067647"/>
          <a:ext cx="9445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Ecuación" r:id="rId18" imgW="495085" imgH="431613" progId="Equation.3">
                  <p:embed/>
                </p:oleObj>
              </mc:Choice>
              <mc:Fallback>
                <p:oleObj name="Ecuación" r:id="rId18" imgW="495085" imgH="431613" progId="Equation.3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389" y="5067647"/>
                        <a:ext cx="944563" cy="8096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1CDD7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7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722" grpId="0" build="p" autoUpdateAnimBg="0"/>
      <p:bldP spid="2773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3929063" cy="58261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" altLang="es-ES" smtClean="0">
                <a:solidFill>
                  <a:srgbClr val="008000"/>
                </a:solidFill>
              </a:rPr>
              <a:t>2 – Ley de Faraday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89050"/>
            <a:ext cx="8064500" cy="145256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 eaLnBrk="1" hangingPunct="1"/>
            <a:r>
              <a:rPr lang="es-ES_tradnl" altLang="es-ES" smtClean="0">
                <a:solidFill>
                  <a:srgbClr val="003399"/>
                </a:solidFill>
              </a:rPr>
              <a:t>La corriente inducida, como toda corriente en una espira, produce un campo magnético que, por el sentido que hemos visto, se opone al externo.</a:t>
            </a:r>
            <a:endParaRPr lang="es-ES" altLang="es-ES" smtClean="0">
              <a:solidFill>
                <a:srgbClr val="0000FF"/>
              </a:solidFill>
            </a:endParaRPr>
          </a:p>
          <a:p>
            <a:pPr algn="just" eaLnBrk="1" hangingPunct="1"/>
            <a:endParaRPr lang="es-ES" altLang="es-ES" smtClean="0">
              <a:solidFill>
                <a:srgbClr val="0000FF"/>
              </a:solidFill>
            </a:endParaRPr>
          </a:p>
          <a:p>
            <a:pPr algn="just" eaLnBrk="1" hangingPunct="1"/>
            <a:endParaRPr lang="es-ES" altLang="es-ES" smtClean="0"/>
          </a:p>
        </p:txBody>
      </p:sp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14341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8027988" y="6356350"/>
            <a:ext cx="9366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690C138-6838-4F64-A16E-D07464362679}" type="slidenum">
              <a:rPr lang="en-US" altLang="es-ES" sz="900" smtClean="0">
                <a:solidFill>
                  <a:srgbClr val="898989"/>
                </a:solidFill>
              </a:rPr>
              <a:pPr/>
              <a:t>5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755650" y="2349500"/>
            <a:ext cx="40862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</a:pPr>
            <a:r>
              <a:rPr lang="es-ES_tradnl" altLang="es-ES" sz="2000">
                <a:solidFill>
                  <a:srgbClr val="003399"/>
                </a:solidFill>
              </a:rPr>
              <a:t>Este efecto es contrario a su causa, que aumentaba el flujo que atraviesa la espira. Por tanto, la corriente inducida intenta mantener el flujo dentro de la espira como estaba (Inercia Magnética).</a:t>
            </a:r>
            <a:endParaRPr lang="es-ES" altLang="es-ES" sz="2000">
              <a:solidFill>
                <a:srgbClr val="003399"/>
              </a:solidFill>
            </a:endParaRP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755650" y="4437063"/>
            <a:ext cx="7489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_tradnl" altLang="es-ES" sz="2000" dirty="0" smtClean="0">
                <a:solidFill>
                  <a:srgbClr val="003399"/>
                </a:solidFill>
              </a:rPr>
              <a:t>Por </a:t>
            </a:r>
            <a:r>
              <a:rPr lang="es-ES_tradnl" altLang="es-ES" sz="2000" dirty="0">
                <a:solidFill>
                  <a:srgbClr val="003399"/>
                </a:solidFill>
              </a:rPr>
              <a:t>supuesto, si la causa es contraria, también lo es el efecto.</a:t>
            </a:r>
            <a:endParaRPr lang="es-ES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9288" name="Object 72"/>
          <p:cNvGraphicFramePr>
            <a:graphicFrameLocks noChangeAspect="1"/>
          </p:cNvGraphicFramePr>
          <p:nvPr/>
        </p:nvGraphicFramePr>
        <p:xfrm>
          <a:off x="3132138" y="5013325"/>
          <a:ext cx="116363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cuación" r:id="rId4" imgW="609336" imgH="431613" progId="Equation.3">
                  <p:embed/>
                </p:oleObj>
              </mc:Choice>
              <mc:Fallback>
                <p:oleObj name="Ecuación" r:id="rId4" imgW="609336" imgH="431613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013325"/>
                        <a:ext cx="1163637" cy="8096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1CDD7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4643438" y="5157788"/>
            <a:ext cx="25781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just">
              <a:buClr>
                <a:schemeClr val="accent1"/>
              </a:buClr>
            </a:pPr>
            <a:r>
              <a:rPr lang="es-ES_tradnl" altLang="es-ES" sz="2000" b="1" dirty="0" smtClean="0">
                <a:solidFill>
                  <a:srgbClr val="FF0000"/>
                </a:solidFill>
              </a:rPr>
              <a:t>Ley </a:t>
            </a:r>
            <a:r>
              <a:rPr lang="es-ES_tradnl" altLang="es-ES" sz="2000" b="1" dirty="0">
                <a:solidFill>
                  <a:srgbClr val="FF0000"/>
                </a:solidFill>
              </a:rPr>
              <a:t>de Lenz</a:t>
            </a:r>
            <a:endParaRPr lang="es-ES_tradnl" altLang="es-ES" sz="2000" dirty="0">
              <a:solidFill>
                <a:srgbClr val="FF0000"/>
              </a:solidFill>
            </a:endParaRPr>
          </a:p>
        </p:txBody>
      </p:sp>
      <p:grpSp>
        <p:nvGrpSpPr>
          <p:cNvPr id="9292" name="Group 76"/>
          <p:cNvGrpSpPr>
            <a:grpSpLocks/>
          </p:cNvGrpSpPr>
          <p:nvPr/>
        </p:nvGrpSpPr>
        <p:grpSpPr bwMode="auto">
          <a:xfrm>
            <a:off x="5148263" y="2420938"/>
            <a:ext cx="3382962" cy="1793875"/>
            <a:chOff x="3243" y="1576"/>
            <a:chExt cx="2131" cy="1130"/>
          </a:xfrm>
        </p:grpSpPr>
        <p:pic>
          <p:nvPicPr>
            <p:cNvPr id="14347" name="Picture 74" descr="F30-1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95" t="22356"/>
            <a:stretch>
              <a:fillRect/>
            </a:stretch>
          </p:blipFill>
          <p:spPr bwMode="auto">
            <a:xfrm>
              <a:off x="3243" y="1576"/>
              <a:ext cx="2131" cy="1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Line 75"/>
            <p:cNvSpPr>
              <a:spLocks noChangeShapeType="1"/>
            </p:cNvSpPr>
            <p:nvPr/>
          </p:nvSpPr>
          <p:spPr bwMode="auto">
            <a:xfrm flipV="1">
              <a:off x="4377" y="1933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69" grpId="0" build="p" autoUpdateAnimBg="0"/>
      <p:bldP spid="9273" grpId="0" build="p" autoUpdateAnimBg="0"/>
      <p:bldP spid="928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33375"/>
            <a:ext cx="5584825" cy="660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3 – Generador simple de c. a.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1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16388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8267700" y="6356350"/>
            <a:ext cx="696913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12E079A-3697-4A87-8DA7-107FF00B63C7}" type="slidenum">
              <a:rPr lang="en-US" altLang="es-ES" sz="900" smtClean="0">
                <a:solidFill>
                  <a:srgbClr val="898989"/>
                </a:solidFill>
              </a:rPr>
              <a:pPr/>
              <a:t>6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pic>
        <p:nvPicPr>
          <p:cNvPr id="10294" name="Picture 54" descr="F31-01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7"/>
          <a:stretch>
            <a:fillRect/>
          </a:stretch>
        </p:blipFill>
        <p:spPr bwMode="auto">
          <a:xfrm>
            <a:off x="1042988" y="1196975"/>
            <a:ext cx="3744912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5" name="Picture 55" descr="F31-01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33"/>
          <a:stretch>
            <a:fillRect/>
          </a:stretch>
        </p:blipFill>
        <p:spPr bwMode="auto">
          <a:xfrm>
            <a:off x="4859338" y="1412875"/>
            <a:ext cx="3797300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96" name="Object 56"/>
          <p:cNvGraphicFramePr>
            <a:graphicFrameLocks noChangeAspect="1"/>
          </p:cNvGraphicFramePr>
          <p:nvPr/>
        </p:nvGraphicFramePr>
        <p:xfrm>
          <a:off x="6524625" y="3644900"/>
          <a:ext cx="171926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cuación" r:id="rId6" imgW="1066337" imgH="393529" progId="Equation.3">
                  <p:embed/>
                </p:oleObj>
              </mc:Choice>
              <mc:Fallback>
                <p:oleObj name="Ecuación" r:id="rId6" imgW="1066337" imgH="393529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3644900"/>
                        <a:ext cx="1719263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8" name="Text Box 58"/>
          <p:cNvSpPr txBox="1">
            <a:spLocks noChangeArrowheads="1"/>
          </p:cNvSpPr>
          <p:nvPr/>
        </p:nvSpPr>
        <p:spPr bwMode="auto">
          <a:xfrm>
            <a:off x="755650" y="4111625"/>
            <a:ext cx="40322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s-ES_tradnl" altLang="es-ES" sz="2000" dirty="0">
                <a:solidFill>
                  <a:srgbClr val="003399"/>
                </a:solidFill>
              </a:rPr>
              <a:t>Aplicamos  la Ley de Faraday:</a:t>
            </a:r>
            <a:endParaRPr lang="es-ES_tradnl" altLang="es-ES" dirty="0">
              <a:solidFill>
                <a:srgbClr val="003399"/>
              </a:solidFill>
            </a:endParaRPr>
          </a:p>
        </p:txBody>
      </p:sp>
      <p:graphicFrame>
        <p:nvGraphicFramePr>
          <p:cNvPr id="10299" name="Object 59"/>
          <p:cNvGraphicFramePr>
            <a:graphicFrameLocks noChangeAspect="1"/>
          </p:cNvGraphicFramePr>
          <p:nvPr/>
        </p:nvGraphicFramePr>
        <p:xfrm>
          <a:off x="1403350" y="4733925"/>
          <a:ext cx="22590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cuación" r:id="rId8" imgW="1307532" imgH="431613" progId="Equation.3">
                  <p:embed/>
                </p:oleObj>
              </mc:Choice>
              <mc:Fallback>
                <p:oleObj name="Ecuación" r:id="rId8" imgW="1307532" imgH="431613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733925"/>
                        <a:ext cx="225901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1" name="Object 61"/>
          <p:cNvGraphicFramePr>
            <a:graphicFrameLocks noChangeAspect="1"/>
          </p:cNvGraphicFramePr>
          <p:nvPr/>
        </p:nvGraphicFramePr>
        <p:xfrm>
          <a:off x="6300788" y="5541963"/>
          <a:ext cx="186372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cuación" r:id="rId10" imgW="1079032" imgH="203112" progId="Equation.3">
                  <p:embed/>
                </p:oleObj>
              </mc:Choice>
              <mc:Fallback>
                <p:oleObj name="Ecuación" r:id="rId10" imgW="1079032" imgH="203112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5541963"/>
                        <a:ext cx="1863725" cy="33496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D7BCC9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2" name="Object 62"/>
          <p:cNvGraphicFramePr>
            <a:graphicFrameLocks noChangeAspect="1"/>
          </p:cNvGraphicFramePr>
          <p:nvPr/>
        </p:nvGraphicFramePr>
        <p:xfrm>
          <a:off x="3708400" y="4733925"/>
          <a:ext cx="18002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cuación" r:id="rId12" imgW="1040948" imgH="431613" progId="Equation.3">
                  <p:embed/>
                </p:oleObj>
              </mc:Choice>
              <mc:Fallback>
                <p:oleObj name="Ecuación" r:id="rId12" imgW="1040948" imgH="431613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733925"/>
                        <a:ext cx="18002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3" name="Object 63"/>
          <p:cNvGraphicFramePr>
            <a:graphicFrameLocks noChangeAspect="1"/>
          </p:cNvGraphicFramePr>
          <p:nvPr/>
        </p:nvGraphicFramePr>
        <p:xfrm>
          <a:off x="5364163" y="3789363"/>
          <a:ext cx="739775" cy="319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cuación" r:id="rId14" imgW="469696" imgH="203112" progId="Equation.3">
                  <p:embed/>
                </p:oleObj>
              </mc:Choice>
              <mc:Fallback>
                <p:oleObj name="Ecuación" r:id="rId14" imgW="469696" imgH="203112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789363"/>
                        <a:ext cx="739775" cy="319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4" name="Object 64"/>
          <p:cNvGraphicFramePr>
            <a:graphicFrameLocks noChangeAspect="1"/>
          </p:cNvGraphicFramePr>
          <p:nvPr/>
        </p:nvGraphicFramePr>
        <p:xfrm>
          <a:off x="5580063" y="4733925"/>
          <a:ext cx="175418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5" name="Ecuación" r:id="rId16" imgW="1016000" imgH="431800" progId="Equation.3">
                  <p:embed/>
                </p:oleObj>
              </mc:Choice>
              <mc:Fallback>
                <p:oleObj name="Ecuación" r:id="rId16" imgW="1016000" imgH="4318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733925"/>
                        <a:ext cx="1754187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88938"/>
            <a:ext cx="5873750" cy="7366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3 – Generador simple de c. a.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74788"/>
            <a:ext cx="7772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s-ES_tradnl" altLang="es-ES" dirty="0" smtClean="0">
                <a:solidFill>
                  <a:srgbClr val="003399"/>
                </a:solidFill>
              </a:rPr>
              <a:t> Este sistema constituye un </a:t>
            </a:r>
            <a:r>
              <a:rPr lang="es-ES_tradnl" altLang="es-ES" dirty="0" smtClean="0">
                <a:solidFill>
                  <a:srgbClr val="C00000"/>
                </a:solidFill>
              </a:rPr>
              <a:t>Generador simple de </a:t>
            </a:r>
            <a:r>
              <a:rPr lang="es-ES_tradnl" altLang="es-ES" dirty="0" err="1" smtClean="0">
                <a:solidFill>
                  <a:srgbClr val="C00000"/>
                </a:solidFill>
              </a:rPr>
              <a:t>c.a</a:t>
            </a:r>
            <a:r>
              <a:rPr lang="es-ES_tradnl" altLang="es-ES" dirty="0" err="1" smtClean="0">
                <a:solidFill>
                  <a:srgbClr val="003399"/>
                </a:solidFill>
              </a:rPr>
              <a:t>.</a:t>
            </a:r>
            <a:r>
              <a:rPr lang="es-ES_tradnl" altLang="es-ES" dirty="0" smtClean="0">
                <a:solidFill>
                  <a:srgbClr val="003399"/>
                </a:solidFill>
              </a:rPr>
              <a:t>:</a:t>
            </a:r>
          </a:p>
          <a:p>
            <a:pPr eaLnBrk="1" hangingPunct="1"/>
            <a:endParaRPr lang="es-ES" altLang="es-ES" dirty="0" smtClean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18437" name="Marcador de número de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8459788" y="6356350"/>
            <a:ext cx="5048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4A3BF6-6C20-4DBE-B6F3-CBED5DB22F75}" type="slidenum">
              <a:rPr lang="en-US" altLang="es-ES" sz="900" smtClean="0">
                <a:solidFill>
                  <a:srgbClr val="898989"/>
                </a:solidFill>
              </a:rPr>
              <a:pPr/>
              <a:t>7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38990" name="Text Box 78"/>
          <p:cNvSpPr txBox="1">
            <a:spLocks noChangeArrowheads="1"/>
          </p:cNvSpPr>
          <p:nvPr/>
        </p:nvSpPr>
        <p:spPr bwMode="auto">
          <a:xfrm>
            <a:off x="990600" y="3070225"/>
            <a:ext cx="76136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es-ES_tradnl" altLang="es-ES" sz="2000" dirty="0">
                <a:solidFill>
                  <a:srgbClr val="003399"/>
                </a:solidFill>
              </a:rPr>
              <a:t>Al contrario, si hacemos pasar una </a:t>
            </a:r>
            <a:r>
              <a:rPr lang="es-ES_tradnl" altLang="es-ES" sz="2000" dirty="0" err="1">
                <a:solidFill>
                  <a:srgbClr val="003399"/>
                </a:solidFill>
              </a:rPr>
              <a:t>c.a.</a:t>
            </a:r>
            <a:r>
              <a:rPr lang="es-ES_tradnl" altLang="es-ES" sz="2000" dirty="0">
                <a:solidFill>
                  <a:srgbClr val="003399"/>
                </a:solidFill>
              </a:rPr>
              <a:t> por la espira dentro de un  B</a:t>
            </a:r>
          </a:p>
          <a:p>
            <a:pPr algn="just">
              <a:buClr>
                <a:schemeClr val="accent1"/>
              </a:buClr>
              <a:buFont typeface="Monotype Sorts" pitchFamily="2" charset="2"/>
              <a:buNone/>
              <a:defRPr/>
            </a:pPr>
            <a:r>
              <a:rPr lang="es-ES_tradnl" altLang="es-ES" sz="2000" dirty="0">
                <a:solidFill>
                  <a:srgbClr val="003399"/>
                </a:solidFill>
              </a:rPr>
              <a:t>  </a:t>
            </a: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</a:t>
            </a:r>
            <a:r>
              <a:rPr lang="es-ES_tradnl" altLang="es-ES" sz="2000" dirty="0">
                <a:solidFill>
                  <a:srgbClr val="003399"/>
                </a:solidFill>
              </a:rPr>
              <a:t>   esta se moverá con una  cierta velocidad angular  w  </a:t>
            </a:r>
          </a:p>
          <a:p>
            <a:pPr algn="just">
              <a:buClr>
                <a:schemeClr val="accent1"/>
              </a:buClr>
              <a:buFont typeface="Monotype Sorts" pitchFamily="2" charset="2"/>
              <a:buNone/>
              <a:defRPr/>
            </a:pPr>
            <a:r>
              <a:rPr lang="es-ES_tradnl" altLang="es-ES" sz="2000" dirty="0">
                <a:solidFill>
                  <a:srgbClr val="003399"/>
                </a:solidFill>
                <a:sym typeface="Symbol" panose="05050102010706020507" pitchFamily="18" charset="2"/>
              </a:rPr>
              <a:t>  </a:t>
            </a:r>
            <a:r>
              <a:rPr lang="es-ES_tradnl" altLang="es-ES" sz="2000" dirty="0">
                <a:solidFill>
                  <a:srgbClr val="003399"/>
                </a:solidFill>
              </a:rPr>
              <a:t>  será un </a:t>
            </a:r>
            <a:r>
              <a:rPr lang="es-ES_tradnl" altLang="es-ES" sz="2000" dirty="0">
                <a:solidFill>
                  <a:srgbClr val="C00000"/>
                </a:solidFill>
              </a:rPr>
              <a:t>Motor simple de  </a:t>
            </a:r>
            <a:r>
              <a:rPr lang="es-ES_tradnl" altLang="es-ES" sz="2000" dirty="0" err="1">
                <a:solidFill>
                  <a:srgbClr val="C00000"/>
                </a:solidFill>
              </a:rPr>
              <a:t>c.a</a:t>
            </a:r>
            <a:r>
              <a:rPr lang="es-ES_tradnl" altLang="es-ES" sz="2000" dirty="0" err="1">
                <a:solidFill>
                  <a:srgbClr val="003399"/>
                </a:solidFill>
              </a:rPr>
              <a:t>.</a:t>
            </a:r>
            <a:endParaRPr lang="es-ES_tradnl" altLang="es-ES" sz="2000" dirty="0">
              <a:solidFill>
                <a:srgbClr val="003399"/>
              </a:solidFill>
            </a:endParaRPr>
          </a:p>
        </p:txBody>
      </p:sp>
      <p:graphicFrame>
        <p:nvGraphicFramePr>
          <p:cNvPr id="38995" name="Object 83"/>
          <p:cNvGraphicFramePr>
            <a:graphicFrameLocks noChangeAspect="1"/>
          </p:cNvGraphicFramePr>
          <p:nvPr/>
        </p:nvGraphicFramePr>
        <p:xfrm>
          <a:off x="2166938" y="2152650"/>
          <a:ext cx="17129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cuación" r:id="rId4" imgW="1002865" imgH="228501" progId="Equation.3">
                  <p:embed/>
                </p:oleObj>
              </mc:Choice>
              <mc:Fallback>
                <p:oleObj name="Ecuación" r:id="rId4" imgW="1002865" imgH="228501" progId="Equation.3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2152650"/>
                        <a:ext cx="1712912" cy="412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97" name="Object 85"/>
          <p:cNvGraphicFramePr>
            <a:graphicFrameLocks noChangeAspect="1"/>
          </p:cNvGraphicFramePr>
          <p:nvPr/>
        </p:nvGraphicFramePr>
        <p:xfrm>
          <a:off x="4572000" y="2182813"/>
          <a:ext cx="13684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cuación" r:id="rId6" imgW="800100" imgH="228600" progId="Equation.3">
                  <p:embed/>
                </p:oleObj>
              </mc:Choice>
              <mc:Fallback>
                <p:oleObj name="Ecuación" r:id="rId6" imgW="800100" imgH="228600" progId="Equation.3">
                  <p:embed/>
                  <p:pic>
                    <p:nvPicPr>
                      <p:cNvPr id="0" name="Object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82813"/>
                        <a:ext cx="13684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8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  <p:bldP spid="3899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357188"/>
            <a:ext cx="4732337" cy="623887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4 – Autoinducción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7050" y="1071563"/>
            <a:ext cx="8235950" cy="14065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3399"/>
                </a:solidFill>
              </a:rPr>
              <a:t>Si por una espira circula una intensidad de corriente variable, el B producido también será variable, y este a su vez, inducirá corriente.</a:t>
            </a:r>
          </a:p>
          <a:p>
            <a:pPr eaLnBrk="1" hangingPunct="1"/>
            <a:endParaRPr lang="es-ES" altLang="es-ES" smtClean="0">
              <a:solidFill>
                <a:srgbClr val="003399"/>
              </a:solidFill>
            </a:endParaRPr>
          </a:p>
        </p:txBody>
      </p:sp>
      <p:sp>
        <p:nvSpPr>
          <p:cNvPr id="21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203848" y="6356176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20485" name="Marcador de número de diapositiva 6"/>
          <p:cNvSpPr>
            <a:spLocks noGrp="1"/>
          </p:cNvSpPr>
          <p:nvPr>
            <p:ph type="sldNum" sz="quarter" idx="12"/>
          </p:nvPr>
        </p:nvSpPr>
        <p:spPr bwMode="auto">
          <a:xfrm>
            <a:off x="8604250" y="6226175"/>
            <a:ext cx="3937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FB77CF1-6CAA-4CC6-BEFE-F9AC369194DC}" type="slidenum">
              <a:rPr lang="en-US" altLang="es-ES" sz="900" smtClean="0">
                <a:solidFill>
                  <a:srgbClr val="898989"/>
                </a:solidFill>
              </a:rPr>
              <a:pPr/>
              <a:t>8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20486" name="Rectangle 10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pSp>
        <p:nvGrpSpPr>
          <p:cNvPr id="79910" name="Group 1062"/>
          <p:cNvGrpSpPr>
            <a:grpSpLocks/>
          </p:cNvGrpSpPr>
          <p:nvPr/>
        </p:nvGrpSpPr>
        <p:grpSpPr bwMode="auto">
          <a:xfrm>
            <a:off x="1474788" y="1966913"/>
            <a:ext cx="1828800" cy="1462087"/>
            <a:chOff x="6624" y="1728"/>
            <a:chExt cx="2880" cy="2304"/>
          </a:xfrm>
        </p:grpSpPr>
        <p:sp>
          <p:nvSpPr>
            <p:cNvPr id="20496" name="Oval 1063"/>
            <p:cNvSpPr>
              <a:spLocks noChangeArrowheads="1"/>
            </p:cNvSpPr>
            <p:nvPr/>
          </p:nvSpPr>
          <p:spPr bwMode="auto">
            <a:xfrm>
              <a:off x="6768" y="2304"/>
              <a:ext cx="2592" cy="100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endParaRPr lang="es-ES" altLang="es-ES"/>
            </a:p>
          </p:txBody>
        </p:sp>
        <p:sp>
          <p:nvSpPr>
            <p:cNvPr id="20497" name="Line 1064"/>
            <p:cNvSpPr>
              <a:spLocks noChangeShapeType="1"/>
            </p:cNvSpPr>
            <p:nvPr/>
          </p:nvSpPr>
          <p:spPr bwMode="auto">
            <a:xfrm>
              <a:off x="7920" y="3312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8" name="Line 1065"/>
            <p:cNvSpPr>
              <a:spLocks noChangeShapeType="1"/>
            </p:cNvSpPr>
            <p:nvPr/>
          </p:nvSpPr>
          <p:spPr bwMode="auto">
            <a:xfrm flipV="1">
              <a:off x="8064" y="1728"/>
              <a:ext cx="0" cy="2304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499" name="Freeform 1066"/>
            <p:cNvSpPr>
              <a:spLocks/>
            </p:cNvSpPr>
            <p:nvPr/>
          </p:nvSpPr>
          <p:spPr bwMode="auto">
            <a:xfrm>
              <a:off x="6624" y="1728"/>
              <a:ext cx="624" cy="2304"/>
            </a:xfrm>
            <a:custGeom>
              <a:avLst/>
              <a:gdLst>
                <a:gd name="T0" fmla="*/ 0 w 624"/>
                <a:gd name="T1" fmla="*/ 2304 h 2304"/>
                <a:gd name="T2" fmla="*/ 576 w 624"/>
                <a:gd name="T3" fmla="*/ 1152 h 2304"/>
                <a:gd name="T4" fmla="*/ 288 w 624"/>
                <a:gd name="T5" fmla="*/ 0 h 2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2304">
                  <a:moveTo>
                    <a:pt x="0" y="2304"/>
                  </a:moveTo>
                  <a:cubicBezTo>
                    <a:pt x="264" y="1920"/>
                    <a:pt x="528" y="1536"/>
                    <a:pt x="576" y="1152"/>
                  </a:cubicBezTo>
                  <a:cubicBezTo>
                    <a:pt x="624" y="768"/>
                    <a:pt x="336" y="192"/>
                    <a:pt x="288" y="0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500" name="Freeform 1067"/>
            <p:cNvSpPr>
              <a:spLocks/>
            </p:cNvSpPr>
            <p:nvPr/>
          </p:nvSpPr>
          <p:spPr bwMode="auto">
            <a:xfrm>
              <a:off x="7152" y="1728"/>
              <a:ext cx="624" cy="2304"/>
            </a:xfrm>
            <a:custGeom>
              <a:avLst/>
              <a:gdLst>
                <a:gd name="T0" fmla="*/ 0 w 624"/>
                <a:gd name="T1" fmla="*/ 2304 h 2304"/>
                <a:gd name="T2" fmla="*/ 576 w 624"/>
                <a:gd name="T3" fmla="*/ 1152 h 2304"/>
                <a:gd name="T4" fmla="*/ 288 w 624"/>
                <a:gd name="T5" fmla="*/ 0 h 2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2304">
                  <a:moveTo>
                    <a:pt x="0" y="2304"/>
                  </a:moveTo>
                  <a:cubicBezTo>
                    <a:pt x="264" y="1920"/>
                    <a:pt x="528" y="1536"/>
                    <a:pt x="576" y="1152"/>
                  </a:cubicBezTo>
                  <a:cubicBezTo>
                    <a:pt x="624" y="768"/>
                    <a:pt x="336" y="192"/>
                    <a:pt x="288" y="0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501" name="Freeform 1068"/>
            <p:cNvSpPr>
              <a:spLocks/>
            </p:cNvSpPr>
            <p:nvPr/>
          </p:nvSpPr>
          <p:spPr bwMode="auto">
            <a:xfrm flipH="1">
              <a:off x="8880" y="1728"/>
              <a:ext cx="624" cy="2304"/>
            </a:xfrm>
            <a:custGeom>
              <a:avLst/>
              <a:gdLst>
                <a:gd name="T0" fmla="*/ 0 w 624"/>
                <a:gd name="T1" fmla="*/ 2304 h 2304"/>
                <a:gd name="T2" fmla="*/ 576 w 624"/>
                <a:gd name="T3" fmla="*/ 1152 h 2304"/>
                <a:gd name="T4" fmla="*/ 288 w 624"/>
                <a:gd name="T5" fmla="*/ 0 h 2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2304">
                  <a:moveTo>
                    <a:pt x="0" y="2304"/>
                  </a:moveTo>
                  <a:cubicBezTo>
                    <a:pt x="264" y="1920"/>
                    <a:pt x="528" y="1536"/>
                    <a:pt x="576" y="1152"/>
                  </a:cubicBezTo>
                  <a:cubicBezTo>
                    <a:pt x="624" y="768"/>
                    <a:pt x="336" y="192"/>
                    <a:pt x="288" y="0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502" name="Freeform 1069"/>
            <p:cNvSpPr>
              <a:spLocks/>
            </p:cNvSpPr>
            <p:nvPr/>
          </p:nvSpPr>
          <p:spPr bwMode="auto">
            <a:xfrm flipH="1">
              <a:off x="8448" y="1728"/>
              <a:ext cx="624" cy="2304"/>
            </a:xfrm>
            <a:custGeom>
              <a:avLst/>
              <a:gdLst>
                <a:gd name="T0" fmla="*/ 0 w 624"/>
                <a:gd name="T1" fmla="*/ 2304 h 2304"/>
                <a:gd name="T2" fmla="*/ 576 w 624"/>
                <a:gd name="T3" fmla="*/ 1152 h 2304"/>
                <a:gd name="T4" fmla="*/ 288 w 624"/>
                <a:gd name="T5" fmla="*/ 0 h 23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4" h="2304">
                  <a:moveTo>
                    <a:pt x="0" y="2304"/>
                  </a:moveTo>
                  <a:cubicBezTo>
                    <a:pt x="264" y="1920"/>
                    <a:pt x="528" y="1536"/>
                    <a:pt x="576" y="1152"/>
                  </a:cubicBezTo>
                  <a:cubicBezTo>
                    <a:pt x="624" y="768"/>
                    <a:pt x="336" y="192"/>
                    <a:pt x="288" y="0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 type="none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0503" name="WordArt 1070"/>
            <p:cNvSpPr>
              <a:spLocks noChangeArrowheads="1" noChangeShapeType="1" noTextEdit="1"/>
            </p:cNvSpPr>
            <p:nvPr/>
          </p:nvSpPr>
          <p:spPr bwMode="auto">
            <a:xfrm>
              <a:off x="8277" y="3459"/>
              <a:ext cx="75" cy="27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0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Book Antiqua" panose="02040602050305030304" pitchFamily="18" charset="0"/>
                </a:rPr>
                <a:t>I</a:t>
              </a:r>
            </a:p>
          </p:txBody>
        </p:sp>
      </p:grpSp>
      <p:graphicFrame>
        <p:nvGraphicFramePr>
          <p:cNvPr id="79919" name="Object 1071"/>
          <p:cNvGraphicFramePr>
            <a:graphicFrameLocks noChangeAspect="1"/>
          </p:cNvGraphicFramePr>
          <p:nvPr/>
        </p:nvGraphicFramePr>
        <p:xfrm>
          <a:off x="4211638" y="2060575"/>
          <a:ext cx="7191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cuación" r:id="rId4" imgW="431613" imgH="203112" progId="Equation.3">
                  <p:embed/>
                </p:oleObj>
              </mc:Choice>
              <mc:Fallback>
                <p:oleObj name="Ecuación" r:id="rId4" imgW="431613" imgH="203112" progId="Equation.3">
                  <p:embed/>
                  <p:pic>
                    <p:nvPicPr>
                      <p:cNvPr id="0" name="Object 10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060575"/>
                        <a:ext cx="71913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921" name="Object 1073"/>
          <p:cNvGraphicFramePr>
            <a:graphicFrameLocks noChangeAspect="1"/>
          </p:cNvGraphicFramePr>
          <p:nvPr/>
        </p:nvGraphicFramePr>
        <p:xfrm>
          <a:off x="4235450" y="2551113"/>
          <a:ext cx="576263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cuación" r:id="rId6" imgW="380835" imgH="203112" progId="Equation.3">
                  <p:embed/>
                </p:oleObj>
              </mc:Choice>
              <mc:Fallback>
                <p:oleObj name="Ecuación" r:id="rId6" imgW="380835" imgH="203112" progId="Equation.3">
                  <p:embed/>
                  <p:pic>
                    <p:nvPicPr>
                      <p:cNvPr id="0" name="Object 10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2551113"/>
                        <a:ext cx="576263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923" name="Object 1075"/>
          <p:cNvGraphicFramePr>
            <a:graphicFrameLocks noChangeAspect="1"/>
          </p:cNvGraphicFramePr>
          <p:nvPr/>
        </p:nvGraphicFramePr>
        <p:xfrm>
          <a:off x="5938838" y="2200275"/>
          <a:ext cx="6477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cuación" r:id="rId8" imgW="380835" imgH="203112" progId="Equation.3">
                  <p:embed/>
                </p:oleObj>
              </mc:Choice>
              <mc:Fallback>
                <p:oleObj name="Ecuación" r:id="rId8" imgW="380835" imgH="203112" progId="Equation.3">
                  <p:embed/>
                  <p:pic>
                    <p:nvPicPr>
                      <p:cNvPr id="0" name="Object 10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8838" y="2200275"/>
                        <a:ext cx="64770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25" name="AutoShape 1077"/>
          <p:cNvSpPr>
            <a:spLocks noChangeArrowheads="1"/>
          </p:cNvSpPr>
          <p:nvPr/>
        </p:nvSpPr>
        <p:spPr bwMode="auto">
          <a:xfrm>
            <a:off x="5289550" y="2262188"/>
            <a:ext cx="360363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79926" name="Object 1078"/>
          <p:cNvGraphicFramePr>
            <a:graphicFrameLocks noChangeAspect="1"/>
          </p:cNvGraphicFramePr>
          <p:nvPr/>
        </p:nvGraphicFramePr>
        <p:xfrm>
          <a:off x="6946900" y="2190750"/>
          <a:ext cx="7921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cuación" r:id="rId10" imgW="482391" imgH="203112" progId="Equation.3">
                  <p:embed/>
                </p:oleObj>
              </mc:Choice>
              <mc:Fallback>
                <p:oleObj name="Ecuación" r:id="rId10" imgW="482391" imgH="203112" progId="Equation.3">
                  <p:embed/>
                  <p:pic>
                    <p:nvPicPr>
                      <p:cNvPr id="0" name="Object 10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900" y="2190750"/>
                        <a:ext cx="792163" cy="3381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1CDD7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928" name="Rectangle 1080"/>
          <p:cNvSpPr>
            <a:spLocks noChangeArrowheads="1"/>
          </p:cNvSpPr>
          <p:nvPr/>
        </p:nvSpPr>
        <p:spPr bwMode="auto">
          <a:xfrm>
            <a:off x="3779838" y="2911475"/>
            <a:ext cx="482441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  <a:defRPr kumimoji="1">
                <a:solidFill>
                  <a:srgbClr val="0B3808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defRPr kumimoji="1">
                <a:solidFill>
                  <a:srgbClr val="0B3808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accent1"/>
              </a:buClr>
              <a:buChar char="•"/>
              <a:defRPr kumimoji="1">
                <a:solidFill>
                  <a:srgbClr val="0B3808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s-ES_tradnl" altLang="es-ES" sz="2000" dirty="0" smtClean="0"/>
              <a:t>L  </a:t>
            </a:r>
            <a:r>
              <a:rPr lang="es-ES_tradnl" altLang="es-ES" sz="2000" dirty="0" smtClean="0">
                <a:sym typeface="Symbol" panose="05050102010706020507" pitchFamily="18" charset="2"/>
              </a:rPr>
              <a:t></a:t>
            </a:r>
            <a:r>
              <a:rPr lang="es-ES_tradnl" altLang="es-ES" sz="2000" dirty="0" smtClean="0"/>
              <a:t>  </a:t>
            </a:r>
            <a:r>
              <a:rPr lang="es-ES_tradnl" altLang="es-ES" sz="2000" dirty="0" smtClean="0">
                <a:solidFill>
                  <a:srgbClr val="C00000"/>
                </a:solidFill>
              </a:rPr>
              <a:t>Coeficiente de Autoinducción o Inductancia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GB" altLang="es-ES" sz="2000" dirty="0" smtClean="0"/>
              <a:t>     L =  </a:t>
            </a:r>
            <a:r>
              <a:rPr lang="es-ES_tradnl" altLang="es-ES" sz="2000" dirty="0" smtClean="0">
                <a:sym typeface="Symbol" panose="05050102010706020507" pitchFamily="18" charset="2"/>
              </a:rPr>
              <a:t></a:t>
            </a:r>
            <a:r>
              <a:rPr lang="en-GB" altLang="es-ES" sz="2000" dirty="0" smtClean="0"/>
              <a:t> / I   </a:t>
            </a:r>
            <a:r>
              <a:rPr lang="es-ES_tradnl" altLang="es-ES" sz="2000" dirty="0" smtClean="0">
                <a:sym typeface="Symbol" panose="05050102010706020507" pitchFamily="18" charset="2"/>
              </a:rPr>
              <a:t></a:t>
            </a:r>
            <a:r>
              <a:rPr lang="en-GB" altLang="es-ES" sz="2000" dirty="0" smtClean="0"/>
              <a:t>  1 </a:t>
            </a:r>
            <a:r>
              <a:rPr lang="en-GB" altLang="es-ES" sz="2000" dirty="0" err="1" smtClean="0"/>
              <a:t>wb</a:t>
            </a:r>
            <a:r>
              <a:rPr lang="en-GB" altLang="es-ES" sz="2000" dirty="0" smtClean="0"/>
              <a:t> / 1 A  =  1  </a:t>
            </a:r>
            <a:r>
              <a:rPr lang="en-GB" altLang="es-ES" sz="2000" dirty="0" err="1" smtClean="0">
                <a:solidFill>
                  <a:srgbClr val="C00000"/>
                </a:solidFill>
              </a:rPr>
              <a:t>Henrio</a:t>
            </a:r>
            <a:endParaRPr lang="es-ES" altLang="es-ES" sz="2000" dirty="0" smtClean="0">
              <a:solidFill>
                <a:srgbClr val="C00000"/>
              </a:solidFill>
            </a:endParaRPr>
          </a:p>
        </p:txBody>
      </p:sp>
      <p:sp>
        <p:nvSpPr>
          <p:cNvPr id="79929" name="Rectangle 1081"/>
          <p:cNvSpPr>
            <a:spLocks noChangeArrowheads="1"/>
          </p:cNvSpPr>
          <p:nvPr/>
        </p:nvSpPr>
        <p:spPr bwMode="auto">
          <a:xfrm>
            <a:off x="1042988" y="4725988"/>
            <a:ext cx="7345436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" altLang="es-ES" sz="1800" b="1" dirty="0">
                <a:solidFill>
                  <a:srgbClr val="0B3808"/>
                </a:solidFill>
                <a:cs typeface="Times New Roman" panose="02020603050405020304" pitchFamily="18" charset="0"/>
              </a:rPr>
              <a:t>Ejemplo</a:t>
            </a:r>
            <a:r>
              <a:rPr lang="en-GB" altLang="es-ES" sz="1800" b="1" dirty="0">
                <a:solidFill>
                  <a:srgbClr val="0B3808"/>
                </a:solidFill>
                <a:cs typeface="Times New Roman" panose="02020603050405020304" pitchFamily="18" charset="0"/>
              </a:rPr>
              <a:t>:	</a:t>
            </a:r>
            <a:r>
              <a:rPr lang="en-GB" altLang="es-ES" sz="1800" dirty="0" err="1">
                <a:solidFill>
                  <a:srgbClr val="0B3808"/>
                </a:solidFill>
                <a:cs typeface="Times New Roman" panose="02020603050405020304" pitchFamily="18" charset="0"/>
              </a:rPr>
              <a:t>Solenoide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 B =  </a:t>
            </a:r>
            <a:r>
              <a:rPr lang="es-ES_tradnl" altLang="es-ES" sz="1800" dirty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GB" altLang="es-ES" sz="1800" baseline="-25000" dirty="0">
                <a:solidFill>
                  <a:srgbClr val="0B3808"/>
                </a:solidFill>
                <a:cs typeface="Times New Roman" panose="02020603050405020304" pitchFamily="18" charset="0"/>
              </a:rPr>
              <a:t>0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n I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Char char="4"/>
            </a:pPr>
            <a:endParaRPr lang="en-GB" altLang="es-ES" sz="1800" dirty="0">
              <a:solidFill>
                <a:srgbClr val="0B3808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1800" dirty="0" smtClean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</a:t>
            </a:r>
            <a:r>
              <a:rPr lang="en-GB" altLang="es-ES" sz="1800" dirty="0" smtClean="0">
                <a:solidFill>
                  <a:srgbClr val="0B3808"/>
                </a:solidFill>
                <a:cs typeface="Times New Roman" panose="02020603050405020304" pitchFamily="18" charset="0"/>
              </a:rPr>
              <a:t> 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= N B S =  n l B S =  </a:t>
            </a:r>
            <a:r>
              <a:rPr lang="es-ES_tradnl" altLang="es-ES" sz="1800" dirty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GB" altLang="es-ES" sz="1800" baseline="-25000" dirty="0">
                <a:solidFill>
                  <a:srgbClr val="0B3808"/>
                </a:solidFill>
                <a:cs typeface="Times New Roman" panose="02020603050405020304" pitchFamily="18" charset="0"/>
              </a:rPr>
              <a:t>0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 n</a:t>
            </a:r>
            <a:r>
              <a:rPr lang="en-GB" altLang="es-ES" sz="1800" baseline="30000" dirty="0">
                <a:solidFill>
                  <a:srgbClr val="0B3808"/>
                </a:solidFill>
                <a:cs typeface="Times New Roman" panose="02020603050405020304" pitchFamily="18" charset="0"/>
              </a:rPr>
              <a:t>2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 S l I      </a:t>
            </a:r>
            <a:r>
              <a:rPr lang="es-ES_tradnl" altLang="es-ES" sz="1800" dirty="0" smtClean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GB" altLang="es-ES" sz="1800" dirty="0" smtClean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 </a:t>
            </a:r>
            <a:r>
              <a:rPr lang="en-GB" altLang="es-ES" sz="1800" dirty="0" smtClean="0">
                <a:solidFill>
                  <a:srgbClr val="0B3808"/>
                </a:solidFill>
                <a:cs typeface="Times New Roman" panose="02020603050405020304" pitchFamily="18" charset="0"/>
              </a:rPr>
              <a:t>L 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=  </a:t>
            </a:r>
            <a:r>
              <a:rPr lang="es-ES_tradnl" altLang="es-ES" sz="1800" dirty="0">
                <a:solidFill>
                  <a:srgbClr val="0B3808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GB" altLang="es-ES" sz="1800" baseline="-25000" dirty="0">
                <a:solidFill>
                  <a:srgbClr val="0B3808"/>
                </a:solidFill>
                <a:cs typeface="Times New Roman" panose="02020603050405020304" pitchFamily="18" charset="0"/>
              </a:rPr>
              <a:t>0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 n</a:t>
            </a:r>
            <a:r>
              <a:rPr lang="en-GB" altLang="es-ES" sz="1800" baseline="30000" dirty="0">
                <a:solidFill>
                  <a:srgbClr val="0B3808"/>
                </a:solidFill>
                <a:cs typeface="Times New Roman" panose="02020603050405020304" pitchFamily="18" charset="0"/>
              </a:rPr>
              <a:t>2</a:t>
            </a:r>
            <a:r>
              <a:rPr lang="en-GB" altLang="es-ES" sz="1800" dirty="0">
                <a:solidFill>
                  <a:srgbClr val="0B3808"/>
                </a:solidFill>
                <a:cs typeface="Times New Roman" panose="02020603050405020304" pitchFamily="18" charset="0"/>
              </a:rPr>
              <a:t>  S l </a:t>
            </a:r>
            <a:endParaRPr lang="es-ES_tradnl" altLang="es-ES" sz="2000" dirty="0">
              <a:solidFill>
                <a:srgbClr val="003399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18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endParaRPr lang="es-ES" altLang="es-ES" sz="1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2" name="1 Objeto"/>
          <p:cNvGraphicFramePr>
            <a:graphicFrameLocks noGrp="1" noChangeAspect="1"/>
          </p:cNvGraphicFramePr>
          <p:nvPr/>
        </p:nvGraphicFramePr>
        <p:xfrm>
          <a:off x="1778000" y="3638550"/>
          <a:ext cx="1282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cuación" r:id="rId12" imgW="660113" imgH="431613" progId="Equation.3">
                  <p:embed/>
                </p:oleObj>
              </mc:Choice>
              <mc:Fallback>
                <p:oleObj name="Ecuación" r:id="rId12" imgW="660113" imgH="431613" progId="Equation.3">
                  <p:embed/>
                  <p:pic>
                    <p:nvPicPr>
                      <p:cNvPr id="0" name="1 Objeto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638550"/>
                        <a:ext cx="1282700" cy="8382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100000">
                            <a:srgbClr val="E7D8DF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9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9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99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99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79928" grpId="0" build="p" autoUpdateAnimBg="0"/>
      <p:bldP spid="7992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4446587" cy="623887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s-ES_tradnl" altLang="es-ES" smtClean="0">
                <a:solidFill>
                  <a:srgbClr val="008000"/>
                </a:solidFill>
              </a:rPr>
              <a:t>4 – Autoinducción</a:t>
            </a:r>
            <a:endParaRPr lang="es-ES" altLang="es-ES" smtClean="0">
              <a:solidFill>
                <a:srgbClr val="008000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1" y="1484313"/>
            <a:ext cx="5669632" cy="72055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algn="just" eaLnBrk="1" hangingPunct="1"/>
            <a:r>
              <a:rPr lang="es-ES_tradnl" altLang="es-ES" dirty="0" smtClean="0">
                <a:solidFill>
                  <a:srgbClr val="003399"/>
                </a:solidFill>
              </a:rPr>
              <a:t>Podemos reescribir la Ley de Lenz:</a:t>
            </a:r>
            <a:endParaRPr lang="es-ES_tradnl" altLang="es-ES" dirty="0" smtClean="0">
              <a:solidFill>
                <a:srgbClr val="0000FF"/>
              </a:solidFill>
            </a:endParaRPr>
          </a:p>
          <a:p>
            <a:pPr algn="just" eaLnBrk="1" hangingPunct="1"/>
            <a:endParaRPr lang="es-ES_tradnl" altLang="es-ES" dirty="0" smtClean="0">
              <a:solidFill>
                <a:srgbClr val="003399"/>
              </a:solidFill>
            </a:endParaRPr>
          </a:p>
        </p:txBody>
      </p:sp>
      <p:sp>
        <p:nvSpPr>
          <p:cNvPr id="10" name="Marcador de pie de página 6"/>
          <p:cNvSpPr>
            <a:spLocks noGrp="1"/>
          </p:cNvSpPr>
          <p:nvPr>
            <p:ph type="ftr" sz="quarter" idx="11"/>
          </p:nvPr>
        </p:nvSpPr>
        <p:spPr>
          <a:xfrm>
            <a:off x="3050381" y="6299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s-ES"/>
              <a:t>Física II. J.A.Moleón</a:t>
            </a:r>
          </a:p>
        </p:txBody>
      </p:sp>
      <p:sp>
        <p:nvSpPr>
          <p:cNvPr id="22533" name="Marcador de número de diapositiva 7"/>
          <p:cNvSpPr>
            <a:spLocks noGrp="1"/>
          </p:cNvSpPr>
          <p:nvPr>
            <p:ph type="sldNum" sz="quarter" idx="12"/>
          </p:nvPr>
        </p:nvSpPr>
        <p:spPr bwMode="auto">
          <a:xfrm>
            <a:off x="8388350" y="6262688"/>
            <a:ext cx="536575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B61C4F-174B-4B18-B955-CEBA35DFA60D}" type="slidenum">
              <a:rPr lang="en-US" altLang="es-ES" sz="900" smtClean="0">
                <a:solidFill>
                  <a:srgbClr val="898989"/>
                </a:solidFill>
              </a:rPr>
              <a:pPr/>
              <a:t>9</a:t>
            </a:fld>
            <a:endParaRPr lang="en-US" altLang="es-ES" sz="900" smtClean="0">
              <a:solidFill>
                <a:srgbClr val="898989"/>
              </a:solidFill>
            </a:endParaRPr>
          </a:p>
        </p:txBody>
      </p:sp>
      <p:sp>
        <p:nvSpPr>
          <p:cNvPr id="22534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s-ES" altLang="es-ES"/>
          </a:p>
        </p:txBody>
      </p:sp>
      <p:graphicFrame>
        <p:nvGraphicFramePr>
          <p:cNvPr id="40002" name="Object 66"/>
          <p:cNvGraphicFramePr>
            <a:graphicFrameLocks noChangeAspect="1"/>
          </p:cNvGraphicFramePr>
          <p:nvPr/>
        </p:nvGraphicFramePr>
        <p:xfrm>
          <a:off x="2124075" y="1989138"/>
          <a:ext cx="226377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Ecuación" r:id="rId4" imgW="1435100" imgH="431800" progId="Equation.3">
                  <p:embed/>
                </p:oleObj>
              </mc:Choice>
              <mc:Fallback>
                <p:oleObj name="Ecuación" r:id="rId4" imgW="1435100" imgH="4318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1989138"/>
                        <a:ext cx="226377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005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300394"/>
              </p:ext>
            </p:extLst>
          </p:nvPr>
        </p:nvGraphicFramePr>
        <p:xfrm>
          <a:off x="3419872" y="2805683"/>
          <a:ext cx="13668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cuación" r:id="rId6" imgW="825500" imgH="431800" progId="Equation.3">
                  <p:embed/>
                </p:oleObj>
              </mc:Choice>
              <mc:Fallback>
                <p:oleObj name="Ecuación" r:id="rId6" imgW="825500" imgH="4318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805683"/>
                        <a:ext cx="1366838" cy="6953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007" name="Object 71"/>
          <p:cNvGraphicFramePr>
            <a:graphicFrameLocks noChangeAspect="1"/>
          </p:cNvGraphicFramePr>
          <p:nvPr/>
        </p:nvGraphicFramePr>
        <p:xfrm>
          <a:off x="4441825" y="1989138"/>
          <a:ext cx="16430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cuación" r:id="rId8" imgW="1040948" imgH="431613" progId="Equation.3">
                  <p:embed/>
                </p:oleObj>
              </mc:Choice>
              <mc:Fallback>
                <p:oleObj name="Ecuación" r:id="rId8" imgW="1040948" imgH="431613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825" y="1989138"/>
                        <a:ext cx="1643063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08" name="Rectangle 72"/>
          <p:cNvSpPr>
            <a:spLocks noChangeArrowheads="1"/>
          </p:cNvSpPr>
          <p:nvPr/>
        </p:nvSpPr>
        <p:spPr bwMode="auto">
          <a:xfrm>
            <a:off x="1116013" y="2852738"/>
            <a:ext cx="30956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spcBef>
                <a:spcPct val="20000"/>
              </a:spcBef>
              <a:buClr>
                <a:schemeClr val="accent1"/>
              </a:buClr>
              <a:buSzPct val="90000"/>
            </a:pPr>
            <a:r>
              <a:rPr lang="es-ES_tradnl" altLang="es-ES" sz="2000" dirty="0">
                <a:solidFill>
                  <a:srgbClr val="003399"/>
                </a:solidFill>
                <a:cs typeface="Times New Roman" panose="02020603050405020304" pitchFamily="18" charset="0"/>
              </a:rPr>
              <a:t>Si L es constante:</a:t>
            </a:r>
            <a:endParaRPr lang="es-ES" altLang="es-ES" sz="1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0009" name="Rectangle 73"/>
          <p:cNvSpPr>
            <a:spLocks noChangeArrowheads="1"/>
          </p:cNvSpPr>
          <p:nvPr/>
        </p:nvSpPr>
        <p:spPr bwMode="auto">
          <a:xfrm>
            <a:off x="5148064" y="2924175"/>
            <a:ext cx="27368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lang="es-ES_tradnl" altLang="es-ES" sz="20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fem</a:t>
            </a:r>
            <a:r>
              <a:rPr lang="es-ES_tradnl" altLang="es-E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  </a:t>
            </a:r>
            <a:r>
              <a:rPr lang="es-ES_tradnl" altLang="es-ES" sz="20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autoinducida</a:t>
            </a:r>
            <a:endParaRPr lang="es-ES" altLang="es-ES" sz="18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0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0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  <p:bldP spid="40008" grpId="0" build="p" autoUpdateAnimBg="0"/>
      <p:bldP spid="40009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0"/>
  <p:tag name="HOTSPOTTYPE" val="NextSlide"/>
  <p:tag name="DEFINEDINNAVIGATOR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10819</TotalTime>
  <Words>707</Words>
  <Application>Microsoft Office PowerPoint</Application>
  <PresentationFormat>Presentación en pantalla (4:3)</PresentationFormat>
  <Paragraphs>105</Paragraphs>
  <Slides>14</Slides>
  <Notes>11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4" baseType="lpstr">
      <vt:lpstr>Arial</vt:lpstr>
      <vt:lpstr>Book Antiqua</vt:lpstr>
      <vt:lpstr>Bookman Old Style</vt:lpstr>
      <vt:lpstr>Calibri</vt:lpstr>
      <vt:lpstr>Monotype Sorts</vt:lpstr>
      <vt:lpstr>Symbol</vt:lpstr>
      <vt:lpstr>Times New Roman</vt:lpstr>
      <vt:lpstr>Wingdings</vt:lpstr>
      <vt:lpstr>Tema de Office</vt:lpstr>
      <vt:lpstr>Ecuación</vt:lpstr>
      <vt:lpstr>Magnetismo </vt:lpstr>
      <vt:lpstr>1- Introducción </vt:lpstr>
      <vt:lpstr>2 – Ley de Faraday </vt:lpstr>
      <vt:lpstr>2 – Ley de Faraday</vt:lpstr>
      <vt:lpstr>2 – Ley de Faraday</vt:lpstr>
      <vt:lpstr>3 – Generador simple de c. a.</vt:lpstr>
      <vt:lpstr>3 – Generador simple de c. a.</vt:lpstr>
      <vt:lpstr>4 – Autoinducción</vt:lpstr>
      <vt:lpstr>4 – Autoinducción</vt:lpstr>
      <vt:lpstr>5 – Inducción mútua</vt:lpstr>
      <vt:lpstr>6 – Energía en un Inductor</vt:lpstr>
      <vt:lpstr>7 – Circuito RL</vt:lpstr>
      <vt:lpstr>7 – Circuito RL</vt:lpstr>
      <vt:lpstr>7 – Circuito RL</vt:lpstr>
    </vt:vector>
  </TitlesOfParts>
  <Company>ujaen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Mecánica Ondulatoria</dc:title>
  <dc:creator>jamoleon</dc:creator>
  <cp:lastModifiedBy>UJA</cp:lastModifiedBy>
  <cp:revision>247</cp:revision>
  <dcterms:created xsi:type="dcterms:W3CDTF">2003-11-13T15:47:45Z</dcterms:created>
  <dcterms:modified xsi:type="dcterms:W3CDTF">2024-03-05T18:14:03Z</dcterms:modified>
</cp:coreProperties>
</file>