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7" r:id="rId4"/>
    <p:sldId id="268" r:id="rId5"/>
    <p:sldId id="261" r:id="rId6"/>
    <p:sldId id="262" r:id="rId7"/>
    <p:sldId id="273" r:id="rId8"/>
    <p:sldId id="285" r:id="rId9"/>
    <p:sldId id="274" r:id="rId10"/>
    <p:sldId id="276" r:id="rId11"/>
    <p:sldId id="277" r:id="rId12"/>
    <p:sldId id="291" r:id="rId13"/>
    <p:sldId id="279" r:id="rId14"/>
    <p:sldId id="280" r:id="rId15"/>
    <p:sldId id="292" r:id="rId16"/>
    <p:sldId id="289" r:id="rId17"/>
    <p:sldId id="293" r:id="rId18"/>
    <p:sldId id="294" r:id="rId19"/>
    <p:sldId id="290" r:id="rId20"/>
    <p:sldId id="296" r:id="rId21"/>
    <p:sldId id="295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D5FD"/>
    <a:srgbClr val="FED4F8"/>
    <a:srgbClr val="ECDDF5"/>
    <a:srgbClr val="EFE3EF"/>
    <a:srgbClr val="ECE6EC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25" autoAdjust="0"/>
    <p:restoredTop sz="94660"/>
  </p:normalViewPr>
  <p:slideViewPr>
    <p:cSldViewPr>
      <p:cViewPr varScale="1">
        <p:scale>
          <a:sx n="93" d="100"/>
          <a:sy n="93" d="100"/>
        </p:scale>
        <p:origin x="390" y="84"/>
      </p:cViewPr>
      <p:guideLst>
        <p:guide orient="horz" pos="4176"/>
        <p:guide pos="556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23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413223-EF01-43CD-BE35-BDCBA4EC269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1424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r>
              <a:rPr lang="es-ES" altLang="es-ES"/>
              <a:t>Ondas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D40ED6F2-4E72-4EDF-8BDA-2F1B24567873}" type="datetime1">
              <a:rPr lang="es-ES" altLang="es-ES"/>
              <a:pPr/>
              <a:t>13/02/2024</a:t>
            </a:fld>
            <a:endParaRPr lang="es-ES" altLang="es-ES"/>
          </a:p>
        </p:txBody>
      </p:sp>
      <p:sp>
        <p:nvSpPr>
          <p:cNvPr id="184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endParaRPr lang="es-ES" altLang="es-E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D7457EB5-39F4-407B-B4DD-CBAF00A5308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75918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0A8AF-6DCE-4A0F-8102-C925ACF0B0CC}" type="slidenum">
              <a:rPr lang="es-ES" altLang="es-ES"/>
              <a:pPr/>
              <a:t>1</a:t>
            </a:fld>
            <a:endParaRPr lang="es-ES" alt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s-ES" dirty="0" err="1" smtClean="0"/>
              <a:t>Física</a:t>
            </a:r>
            <a:r>
              <a:rPr lang="en-US" altLang="es-ES" dirty="0" smtClean="0"/>
              <a:t> II. </a:t>
            </a:r>
            <a:r>
              <a:rPr lang="en-US" altLang="es-ES" dirty="0" err="1" smtClean="0"/>
              <a:t>J.A.Moleón</a:t>
            </a:r>
            <a:endParaRPr lang="en-US" alt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6893-B36F-47E0-9852-BD7851AEB458}" type="slidenum">
              <a:rPr lang="en-US" altLang="es-ES" smtClean="0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947993951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s-ES" dirty="0" err="1" smtClean="0"/>
              <a:t>Física</a:t>
            </a:r>
            <a:r>
              <a:rPr lang="en-US" altLang="es-ES" dirty="0" smtClean="0"/>
              <a:t> II. </a:t>
            </a:r>
            <a:r>
              <a:rPr lang="en-US" altLang="es-ES" dirty="0" err="1" smtClean="0"/>
              <a:t>J.A.Moleón</a:t>
            </a:r>
            <a:endParaRPr lang="en-US" alt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339E-6E1E-49B7-ADF1-3FBE9D1ED8BF}" type="slidenum">
              <a:rPr lang="en-US" altLang="es-ES" smtClean="0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54485762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5000">
              <a:srgbClr val="E3D5FD"/>
            </a:gs>
            <a:gs pos="100000">
              <a:schemeClr val="bg2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03E3-8A69-4C43-A548-4CDFC9B6B46E}" type="datetime1">
              <a:rPr lang="en-US" altLang="es-ES" smtClean="0"/>
              <a:pPr/>
              <a:t>2/13/2024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s-ES" smtClean="0"/>
              <a:t>Física Eléctrica. J.A.Moleón</a:t>
            </a:r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0FCC-5C3E-4BE9-88FE-2DD719C6477B}" type="slidenum">
              <a:rPr lang="en-US" altLang="es-ES" smtClean="0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4026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ransition>
    <p:pull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35.jpe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4.wmf"/><Relationship Id="rId4" Type="http://schemas.openxmlformats.org/officeDocument/2006/relationships/image" Target="../media/image36.jpeg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40.jpe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9.wmf"/><Relationship Id="rId4" Type="http://schemas.openxmlformats.org/officeDocument/2006/relationships/image" Target="../media/image41.jpeg"/><Relationship Id="rId9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47.jpeg"/><Relationship Id="rId4" Type="http://schemas.openxmlformats.org/officeDocument/2006/relationships/image" Target="../media/image42.wmf"/><Relationship Id="rId9" Type="http://schemas.openxmlformats.org/officeDocument/2006/relationships/image" Target="../media/image4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circuit-construction-kit-dc/latest/circuit-construction-kit-dc_es.html" TargetMode="External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30.bin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56.jpeg"/><Relationship Id="rId10" Type="http://schemas.openxmlformats.org/officeDocument/2006/relationships/hyperlink" Target="http://www.sc.ehu.es/sbweb/fisica3/electrico/rc/rc.html" TargetMode="External"/><Relationship Id="rId4" Type="http://schemas.openxmlformats.org/officeDocument/2006/relationships/image" Target="../media/image53.wmf"/><Relationship Id="rId9" Type="http://schemas.openxmlformats.org/officeDocument/2006/relationships/image" Target="../media/image5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jpeg"/><Relationship Id="rId3" Type="http://schemas.openxmlformats.org/officeDocument/2006/relationships/oleObject" Target="../embeddings/oleObject38.bin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64.jpeg"/><Relationship Id="rId4" Type="http://schemas.openxmlformats.org/officeDocument/2006/relationships/image" Target="../media/image6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69.jpeg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6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7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jpeg"/><Relationship Id="rId3" Type="http://schemas.openxmlformats.org/officeDocument/2006/relationships/oleObject" Target="../embeddings/oleObject46.bin"/><Relationship Id="rId7" Type="http://schemas.openxmlformats.org/officeDocument/2006/relationships/image" Target="../media/image7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7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9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8.png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1575" y="2133600"/>
            <a:ext cx="6568777" cy="838200"/>
          </a:xfrm>
          <a:noFill/>
          <a:ln/>
        </p:spPr>
        <p:txBody>
          <a:bodyPr lIns="92075" tIns="46038" rIns="92075" bIns="46038" anchor="b"/>
          <a:lstStyle/>
          <a:p>
            <a:r>
              <a:rPr lang="es-ES" altLang="es-E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Electricidad</a:t>
            </a:r>
            <a:r>
              <a:rPr lang="es-ES" altLang="es-ES" dirty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284984"/>
            <a:ext cx="7467600" cy="2514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2800" b="1" dirty="0">
                <a:solidFill>
                  <a:schemeClr val="bg1">
                    <a:lumMod val="50000"/>
                  </a:schemeClr>
                </a:solidFill>
              </a:rPr>
              <a:t> Campo Eléctrico</a:t>
            </a:r>
            <a:endParaRPr lang="es-ES" altLang="es-ES" sz="32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altLang="es-ES" sz="2800" b="1" dirty="0" smtClean="0">
                <a:solidFill>
                  <a:schemeClr val="bg1">
                    <a:lumMod val="50000"/>
                  </a:schemeClr>
                </a:solidFill>
              </a:rPr>
              <a:t> Campo </a:t>
            </a:r>
            <a:r>
              <a:rPr lang="es-ES" altLang="es-ES" sz="2800" b="1" dirty="0">
                <a:solidFill>
                  <a:schemeClr val="bg1">
                    <a:lumMod val="50000"/>
                  </a:schemeClr>
                </a:solidFill>
              </a:rPr>
              <a:t>Eléctrico en la materia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altLang="es-ES" sz="4000" dirty="0" smtClean="0"/>
              <a:t> Corriente </a:t>
            </a:r>
            <a:r>
              <a:rPr lang="es-ES" altLang="es-ES" sz="4000" dirty="0"/>
              <a:t>Eléctrica</a:t>
            </a:r>
            <a:endParaRPr lang="es-ES" altLang="es-ES" sz="2400" dirty="0"/>
          </a:p>
          <a:p>
            <a:pPr>
              <a:buFont typeface="Monotype Sorts" pitchFamily="2" charset="2"/>
              <a:buChar char="Ø"/>
            </a:pPr>
            <a:endParaRPr lang="es-ES" altLang="es-E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400800" y="1447800"/>
            <a:ext cx="228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endParaRPr lang="es-ES" altLang="es-ES" sz="800"/>
          </a:p>
          <a:p>
            <a:r>
              <a:rPr lang="es-ES" altLang="es-ES" sz="1200" i="1">
                <a:latin typeface="Bookman Old Style" panose="02050604050505020204" pitchFamily="18" charset="0"/>
              </a:rPr>
              <a:t>Departamento</a:t>
            </a:r>
            <a:r>
              <a:rPr lang="en-GB" altLang="es-ES" sz="1200" i="1">
                <a:latin typeface="Bookman Old Style" panose="02050604050505020204" pitchFamily="18" charset="0"/>
              </a:rPr>
              <a:t> de </a:t>
            </a:r>
            <a:r>
              <a:rPr lang="es-ES" altLang="es-ES" sz="1200" i="1">
                <a:latin typeface="Bookman Old Style" panose="02050604050505020204" pitchFamily="18" charset="0"/>
              </a:rPr>
              <a:t>Física</a:t>
            </a:r>
            <a:endParaRPr lang="en-GB" altLang="es-ES" sz="1200" i="1">
              <a:latin typeface="Bookman Old Style" panose="02050604050505020204" pitchFamily="18" charset="0"/>
            </a:endParaRPr>
          </a:p>
          <a:p>
            <a:r>
              <a:rPr lang="es-ES" altLang="es-ES" sz="1200" b="1"/>
              <a:t>Universidad de Jaén</a:t>
            </a:r>
            <a:endParaRPr lang="es-ES" altLang="es-ES" sz="800" b="1"/>
          </a:p>
          <a:p>
            <a:endParaRPr lang="en-GB" altLang="es-ES" sz="800" i="1">
              <a:latin typeface="Bookman Old Style" panose="02050604050505020204" pitchFamily="18" charset="0"/>
            </a:endParaRPr>
          </a:p>
        </p:txBody>
      </p:sp>
      <p:pic>
        <p:nvPicPr>
          <p:cNvPr id="4104" name="Picture 8" descr="ujaencolort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23CF6"/>
              </a:clrFrom>
              <a:clrTo>
                <a:srgbClr val="223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"/>
            <a:ext cx="10287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4077072"/>
            <a:ext cx="1536325" cy="2603218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32656"/>
            <a:ext cx="6934200" cy="11430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4 - Fuerza Electromotriz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83566" y="1524000"/>
            <a:ext cx="7927034" cy="1066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En </a:t>
            </a:r>
            <a:r>
              <a:rPr lang="es-ES_tradnl" altLang="es-ES" dirty="0">
                <a:solidFill>
                  <a:srgbClr val="003399"/>
                </a:solidFill>
              </a:rPr>
              <a:t>un generador real:</a:t>
            </a:r>
          </a:p>
          <a:p>
            <a:endParaRPr lang="es-ES_tradnl" altLang="es-ES" dirty="0">
              <a:solidFill>
                <a:srgbClr val="003399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es-ES_tradnl" altLang="es-ES" dirty="0">
                <a:solidFill>
                  <a:srgbClr val="000000"/>
                </a:solidFill>
              </a:rPr>
              <a:t>	</a:t>
            </a:r>
            <a:endParaRPr lang="es-ES" altLang="es-ES" dirty="0">
              <a:solidFill>
                <a:srgbClr val="000000"/>
              </a:solidFill>
            </a:endParaRPr>
          </a:p>
        </p:txBody>
      </p:sp>
      <p:sp>
        <p:nvSpPr>
          <p:cNvPr id="14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333506" y="6356351"/>
            <a:ext cx="558974" cy="365125"/>
          </a:xfrm>
        </p:spPr>
        <p:txBody>
          <a:bodyPr/>
          <a:lstStyle/>
          <a:p>
            <a:fld id="{34BD4158-F82E-46A2-AEE7-A818B0BE5980}" type="slidenum">
              <a:rPr lang="en-US" altLang="es-ES"/>
              <a:pPr/>
              <a:t>10</a:t>
            </a:fld>
            <a:endParaRPr lang="en-US" altLang="es-ES" dirty="0"/>
          </a:p>
        </p:txBody>
      </p:sp>
      <p:pic>
        <p:nvPicPr>
          <p:cNvPr id="46133" name="Picture 53" descr="F26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989138"/>
            <a:ext cx="2616200" cy="1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134" name="Picture 54" descr="F26-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0"/>
            <a:ext cx="29718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135" name="Text Box 55"/>
          <p:cNvSpPr txBox="1">
            <a:spLocks noChangeArrowheads="1"/>
          </p:cNvSpPr>
          <p:nvPr/>
        </p:nvSpPr>
        <p:spPr bwMode="auto">
          <a:xfrm>
            <a:off x="683568" y="3962400"/>
            <a:ext cx="548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/>
              <a:t>Si  </a:t>
            </a:r>
            <a:r>
              <a:rPr lang="es-ES_tradnl" altLang="es-ES" sz="2000" dirty="0" err="1"/>
              <a:t>r</a:t>
            </a:r>
            <a:r>
              <a:rPr lang="es-ES_tradnl" altLang="es-ES" sz="2000" baseline="-25000" dirty="0" err="1"/>
              <a:t>i</a:t>
            </a:r>
            <a:r>
              <a:rPr lang="es-ES_tradnl" altLang="es-ES" sz="2000" baseline="-25000" dirty="0"/>
              <a:t> </a:t>
            </a:r>
            <a:r>
              <a:rPr lang="es-ES_tradnl" altLang="es-ES" sz="2000" dirty="0"/>
              <a:t>= 0  </a:t>
            </a:r>
            <a:r>
              <a:rPr lang="es-ES_tradnl" altLang="es-ES" sz="2000" dirty="0">
                <a:sym typeface="Symbol" panose="05050102010706020507" pitchFamily="18" charset="2"/>
              </a:rPr>
              <a:t>  </a:t>
            </a:r>
            <a:r>
              <a:rPr lang="es-ES_tradnl" altLang="es-ES" sz="2000" dirty="0" err="1">
                <a:sym typeface="Symbol" panose="05050102010706020507" pitchFamily="18" charset="2"/>
              </a:rPr>
              <a:t>V</a:t>
            </a:r>
            <a:r>
              <a:rPr lang="es-ES_tradnl" altLang="es-ES" sz="2000" baseline="-25000" dirty="0" err="1">
                <a:sym typeface="Symbol" panose="05050102010706020507" pitchFamily="18" charset="2"/>
              </a:rPr>
              <a:t>ab</a:t>
            </a:r>
            <a:r>
              <a:rPr lang="es-ES_tradnl" altLang="es-ES" sz="2000" dirty="0">
                <a:sym typeface="Symbol" panose="05050102010706020507" pitchFamily="18" charset="2"/>
              </a:rPr>
              <a:t> = </a:t>
            </a:r>
            <a:endParaRPr lang="es-ES" altLang="es-ES" dirty="0"/>
          </a:p>
        </p:txBody>
      </p:sp>
      <p:graphicFrame>
        <p:nvGraphicFramePr>
          <p:cNvPr id="46136" name="Object 56"/>
          <p:cNvGraphicFramePr>
            <a:graphicFrameLocks noChangeAspect="1"/>
          </p:cNvGraphicFramePr>
          <p:nvPr/>
        </p:nvGraphicFramePr>
        <p:xfrm>
          <a:off x="7162800" y="2590800"/>
          <a:ext cx="15240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4" name="Ecuación" r:id="rId5" imgW="749160" imgH="241200" progId="Equation.3">
                  <p:embed/>
                </p:oleObj>
              </mc:Choice>
              <mc:Fallback>
                <p:oleObj name="Ecuación" r:id="rId5" imgW="749160" imgH="2412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590800"/>
                        <a:ext cx="1524000" cy="48736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9804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37" name="Text Box 57"/>
          <p:cNvSpPr txBox="1">
            <a:spLocks noChangeArrowheads="1"/>
          </p:cNvSpPr>
          <p:nvPr/>
        </p:nvSpPr>
        <p:spPr bwMode="auto">
          <a:xfrm>
            <a:off x="683568" y="4343400"/>
            <a:ext cx="548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/>
              <a:t>Si  </a:t>
            </a:r>
            <a:r>
              <a:rPr lang="es-ES_tradnl" altLang="es-ES" sz="2000" dirty="0"/>
              <a:t>I </a:t>
            </a:r>
            <a:r>
              <a:rPr lang="es-ES_tradnl" altLang="es-ES" sz="2000" baseline="-25000" dirty="0"/>
              <a:t> </a:t>
            </a:r>
            <a:r>
              <a:rPr lang="es-ES_tradnl" altLang="es-ES" sz="2000" dirty="0"/>
              <a:t>= 0  (circuito abierto)   </a:t>
            </a:r>
            <a:r>
              <a:rPr lang="es-ES_tradnl" altLang="es-ES" sz="2000" dirty="0">
                <a:sym typeface="Symbol" panose="05050102010706020507" pitchFamily="18" charset="2"/>
              </a:rPr>
              <a:t>  </a:t>
            </a:r>
            <a:r>
              <a:rPr lang="es-ES_tradnl" altLang="es-ES" sz="2000" dirty="0" err="1">
                <a:sym typeface="Symbol" panose="05050102010706020507" pitchFamily="18" charset="2"/>
              </a:rPr>
              <a:t>V</a:t>
            </a:r>
            <a:r>
              <a:rPr lang="es-ES_tradnl" altLang="es-ES" sz="2000" baseline="-25000" dirty="0" err="1">
                <a:sym typeface="Symbol" panose="05050102010706020507" pitchFamily="18" charset="2"/>
              </a:rPr>
              <a:t>ab</a:t>
            </a:r>
            <a:r>
              <a:rPr lang="es-ES_tradnl" altLang="es-ES" sz="2000" dirty="0">
                <a:sym typeface="Symbol" panose="05050102010706020507" pitchFamily="18" charset="2"/>
              </a:rPr>
              <a:t> = </a:t>
            </a:r>
            <a:endParaRPr lang="es-ES" altLang="es-ES" dirty="0">
              <a:solidFill>
                <a:srgbClr val="000000"/>
              </a:solidFill>
            </a:endParaRPr>
          </a:p>
        </p:txBody>
      </p:sp>
      <p:sp>
        <p:nvSpPr>
          <p:cNvPr id="46139" name="Text Box 59"/>
          <p:cNvSpPr txBox="1">
            <a:spLocks noChangeArrowheads="1"/>
          </p:cNvSpPr>
          <p:nvPr/>
        </p:nvSpPr>
        <p:spPr bwMode="auto">
          <a:xfrm>
            <a:off x="683567" y="4724400"/>
            <a:ext cx="65527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/>
              <a:t>En </a:t>
            </a:r>
            <a:r>
              <a:rPr lang="es-ES_tradnl" altLang="es-ES" sz="2000" dirty="0"/>
              <a:t>el  circuito cerrado       </a:t>
            </a:r>
            <a:r>
              <a:rPr lang="es-ES_tradnl" altLang="es-ES" sz="2000" dirty="0">
                <a:sym typeface="Symbol" panose="05050102010706020507" pitchFamily="18" charset="2"/>
              </a:rPr>
              <a:t>     </a:t>
            </a:r>
            <a:r>
              <a:rPr lang="es-ES_tradnl" altLang="es-ES" sz="2000" dirty="0" err="1">
                <a:sym typeface="Symbol" panose="05050102010706020507" pitchFamily="18" charset="2"/>
              </a:rPr>
              <a:t>V</a:t>
            </a:r>
            <a:r>
              <a:rPr lang="es-ES_tradnl" altLang="es-ES" sz="2000" baseline="-25000" dirty="0" err="1">
                <a:sym typeface="Symbol" panose="05050102010706020507" pitchFamily="18" charset="2"/>
              </a:rPr>
              <a:t>ab</a:t>
            </a:r>
            <a:r>
              <a:rPr lang="es-ES_tradnl" altLang="es-ES" sz="2000" dirty="0">
                <a:sym typeface="Symbol" panose="05050102010706020507" pitchFamily="18" charset="2"/>
              </a:rPr>
              <a:t> =  - I </a:t>
            </a:r>
            <a:r>
              <a:rPr lang="es-ES_tradnl" altLang="es-ES" sz="2000" dirty="0" err="1">
                <a:sym typeface="Symbol" panose="05050102010706020507" pitchFamily="18" charset="2"/>
              </a:rPr>
              <a:t>r</a:t>
            </a:r>
            <a:r>
              <a:rPr lang="es-ES_tradnl" altLang="es-ES" sz="2000" baseline="-25000" dirty="0" err="1">
                <a:sym typeface="Symbol" panose="05050102010706020507" pitchFamily="18" charset="2"/>
              </a:rPr>
              <a:t>i</a:t>
            </a:r>
            <a:r>
              <a:rPr lang="es-ES_tradnl" altLang="es-ES" sz="2000" dirty="0">
                <a:sym typeface="Symbol" panose="05050102010706020507" pitchFamily="18" charset="2"/>
              </a:rPr>
              <a:t>  =  I R   </a:t>
            </a:r>
            <a:endParaRPr lang="es-ES" altLang="es-ES" sz="2000" dirty="0">
              <a:sym typeface="Symbol" panose="05050102010706020507" pitchFamily="18" charset="2"/>
            </a:endParaRPr>
          </a:p>
        </p:txBody>
      </p:sp>
      <p:graphicFrame>
        <p:nvGraphicFramePr>
          <p:cNvPr id="46140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827031"/>
              </p:ext>
            </p:extLst>
          </p:nvPr>
        </p:nvGraphicFramePr>
        <p:xfrm>
          <a:off x="7236296" y="4451350"/>
          <a:ext cx="123983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5" name="Ecuación" r:id="rId7" imgW="609480" imgH="482400" progId="Equation.3">
                  <p:embed/>
                </p:oleObj>
              </mc:Choice>
              <mc:Fallback>
                <p:oleObj name="Ecuación" r:id="rId7" imgW="60948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451350"/>
                        <a:ext cx="1239837" cy="9779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9804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41" name="Text Box 61"/>
          <p:cNvSpPr txBox="1">
            <a:spLocks noChangeArrowheads="1"/>
          </p:cNvSpPr>
          <p:nvPr/>
        </p:nvSpPr>
        <p:spPr bwMode="auto">
          <a:xfrm>
            <a:off x="683568" y="5334000"/>
            <a:ext cx="386943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/>
              <a:t>Motores</a:t>
            </a:r>
            <a:r>
              <a:rPr lang="es-ES_tradnl" altLang="es-ES" sz="2000" dirty="0"/>
              <a:t>:  consumen </a:t>
            </a:r>
            <a:r>
              <a:rPr lang="es-ES_tradnl" altLang="es-ES" sz="2000" dirty="0" err="1"/>
              <a:t>fem</a:t>
            </a:r>
            <a:r>
              <a:rPr lang="es-ES_tradnl" altLang="es-ES" sz="2000" dirty="0"/>
              <a:t>,</a:t>
            </a:r>
            <a:r>
              <a:rPr lang="es-ES_tradnl" altLang="es-ES" sz="2000" dirty="0">
                <a:sym typeface="Symbol" panose="05050102010706020507" pitchFamily="18" charset="2"/>
              </a:rPr>
              <a:t> ’:</a:t>
            </a:r>
            <a:endParaRPr lang="es-ES" altLang="es-ES" dirty="0">
              <a:solidFill>
                <a:srgbClr val="000000"/>
              </a:solidFill>
            </a:endParaRPr>
          </a:p>
        </p:txBody>
      </p:sp>
      <p:graphicFrame>
        <p:nvGraphicFramePr>
          <p:cNvPr id="46142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790988"/>
              </p:ext>
            </p:extLst>
          </p:nvPr>
        </p:nvGraphicFramePr>
        <p:xfrm>
          <a:off x="4355976" y="5433467"/>
          <a:ext cx="2312987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6" name="Ecuación" r:id="rId9" imgW="1358640" imgH="431640" progId="Equation.3">
                  <p:embed/>
                </p:oleObj>
              </mc:Choice>
              <mc:Fallback>
                <p:oleObj name="Ecuación" r:id="rId9" imgW="1358640" imgH="4316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433467"/>
                        <a:ext cx="2312987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folHlink"/>
                                </a:gs>
                                <a:gs pos="100000">
                                  <a:schemeClr val="folHlink">
                                    <a:gamma/>
                                    <a:tint val="9804"/>
                                    <a:invGamma/>
                                  </a:schemeClr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 autoUpdateAnimBg="0"/>
      <p:bldP spid="46135" grpId="0" autoUpdateAnimBg="0"/>
      <p:bldP spid="46137" grpId="0" autoUpdateAnimBg="0"/>
      <p:bldP spid="46139" grpId="0" autoUpdateAnimBg="0"/>
      <p:bldP spid="4614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737448" cy="790575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5 - Asociación de Resistencias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96752"/>
            <a:ext cx="4572000" cy="92097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003399"/>
                </a:solidFill>
              </a:rPr>
              <a:t>Serie</a:t>
            </a:r>
            <a:endParaRPr lang="es-ES_tradnl" altLang="es-ES" dirty="0">
              <a:solidFill>
                <a:srgbClr val="000000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B0D436CB-86F1-4C3C-8B58-FCEC009D7602}" type="slidenum">
              <a:rPr lang="en-US" altLang="es-ES"/>
              <a:pPr/>
              <a:t>11</a:t>
            </a:fld>
            <a:endParaRPr lang="en-US" altLang="es-ES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4953000" y="1916832"/>
            <a:ext cx="3581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Clr>
                <a:schemeClr val="accent1"/>
              </a:buClr>
              <a:buFont typeface="Monotype Sorts" pitchFamily="2" charset="2"/>
              <a:buNone/>
            </a:pPr>
            <a:r>
              <a:rPr lang="es-ES_tradnl" altLang="es-ES" sz="2000" dirty="0"/>
              <a:t>La Intensidad de corriente circula igual por las dos resistencias:</a:t>
            </a:r>
            <a:endParaRPr lang="es-ES" altLang="es-ES" sz="2000" dirty="0"/>
          </a:p>
        </p:txBody>
      </p:sp>
      <p:pic>
        <p:nvPicPr>
          <p:cNvPr id="58394" name="Picture 26" descr="F26-1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0332"/>
            <a:ext cx="34290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95" name="Picture 27" descr="F26-13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90082"/>
            <a:ext cx="35814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839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96238"/>
              </p:ext>
            </p:extLst>
          </p:nvPr>
        </p:nvGraphicFramePr>
        <p:xfrm>
          <a:off x="4945063" y="3123332"/>
          <a:ext cx="35893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3" name="Ecuación" r:id="rId5" imgW="1688760" imgH="228600" progId="Equation.3">
                  <p:embed/>
                </p:oleObj>
              </mc:Choice>
              <mc:Fallback>
                <p:oleObj name="Ecuación" r:id="rId5" imgW="168876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3123332"/>
                        <a:ext cx="3589337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371810"/>
              </p:ext>
            </p:extLst>
          </p:nvPr>
        </p:nvGraphicFramePr>
        <p:xfrm>
          <a:off x="5562600" y="3990107"/>
          <a:ext cx="2212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4" name="Ecuación" r:id="rId7" imgW="1041120" imgH="228600" progId="Equation.3">
                  <p:embed/>
                </p:oleObj>
              </mc:Choice>
              <mc:Fallback>
                <p:oleObj name="Ecuación" r:id="rId7" imgW="104112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90107"/>
                        <a:ext cx="22129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049743"/>
              </p:ext>
            </p:extLst>
          </p:nvPr>
        </p:nvGraphicFramePr>
        <p:xfrm>
          <a:off x="5796136" y="4691866"/>
          <a:ext cx="16192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5" name="Ecuación" r:id="rId9" imgW="761760" imgH="342720" progId="Equation.3">
                  <p:embed/>
                </p:oleObj>
              </mc:Choice>
              <mc:Fallback>
                <p:oleObj name="Ecuación" r:id="rId9" imgW="761760" imgH="3427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691866"/>
                        <a:ext cx="1619250" cy="72548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9804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  <p:bldP spid="5839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5881464" cy="777875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5 - Asociación de Resistencias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3521968" cy="9048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</a:t>
            </a:r>
            <a:r>
              <a:rPr lang="es-ES_tradnl" altLang="es-ES" u="sng" dirty="0" smtClean="0">
                <a:solidFill>
                  <a:srgbClr val="003399"/>
                </a:solidFill>
              </a:rPr>
              <a:t>Paralelo</a:t>
            </a:r>
            <a:endParaRPr lang="es-ES_tradnl" altLang="es-ES" dirty="0">
              <a:solidFill>
                <a:srgbClr val="000000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26946" y="6356351"/>
            <a:ext cx="465534" cy="365125"/>
          </a:xfrm>
        </p:spPr>
        <p:txBody>
          <a:bodyPr/>
          <a:lstStyle/>
          <a:p>
            <a:fld id="{65363EF8-0D34-4224-981A-887F1F9EC15D}" type="slidenum">
              <a:rPr lang="en-US" altLang="es-ES"/>
              <a:pPr/>
              <a:t>12</a:t>
            </a:fld>
            <a:endParaRPr lang="en-US" altLang="es-ES" dirty="0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849416" y="1412776"/>
            <a:ext cx="358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Clr>
                <a:schemeClr val="accent1"/>
              </a:buClr>
              <a:buFont typeface="Monotype Sorts" pitchFamily="2" charset="2"/>
              <a:buNone/>
            </a:pPr>
            <a:r>
              <a:rPr lang="es-ES_tradnl" altLang="es-ES" sz="2000"/>
              <a:t>La diferencia de potencial en ambas resistencias es la misma, y la Intensidad de corriente total es la suma :</a:t>
            </a:r>
            <a:endParaRPr lang="es-ES" altLang="es-ES" sz="2000"/>
          </a:p>
        </p:txBody>
      </p:sp>
      <p:graphicFrame>
        <p:nvGraphicFramePr>
          <p:cNvPr id="747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791646"/>
              </p:ext>
            </p:extLst>
          </p:nvPr>
        </p:nvGraphicFramePr>
        <p:xfrm>
          <a:off x="5144691" y="2936776"/>
          <a:ext cx="15335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6" name="Ecuación" r:id="rId3" imgW="723600" imgH="215640" progId="Equation.3">
                  <p:embed/>
                </p:oleObj>
              </mc:Choice>
              <mc:Fallback>
                <p:oleObj name="Ecuación" r:id="rId3" imgW="72360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4691" y="2936776"/>
                        <a:ext cx="15335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171348"/>
              </p:ext>
            </p:extLst>
          </p:nvPr>
        </p:nvGraphicFramePr>
        <p:xfrm>
          <a:off x="6754416" y="2651026"/>
          <a:ext cx="1346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7" name="Ecuación" r:id="rId5" imgW="634680" imgH="457200" progId="Equation.3">
                  <p:embed/>
                </p:oleObj>
              </mc:Choice>
              <mc:Fallback>
                <p:oleObj name="Ecuación" r:id="rId5" imgW="6346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416" y="2651026"/>
                        <a:ext cx="13462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71870"/>
              </p:ext>
            </p:extLst>
          </p:nvPr>
        </p:nvGraphicFramePr>
        <p:xfrm>
          <a:off x="5632054" y="4765576"/>
          <a:ext cx="180816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8" name="Ecuación" r:id="rId7" imgW="850680" imgH="444240" progId="Equation.3">
                  <p:embed/>
                </p:oleObj>
              </mc:Choice>
              <mc:Fallback>
                <p:oleObj name="Ecuación" r:id="rId7" imgW="85068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054" y="4765576"/>
                        <a:ext cx="1808162" cy="94138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9804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762" name="Picture 10" descr="F26-14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42"/>
          <a:stretch>
            <a:fillRect/>
          </a:stretch>
        </p:blipFill>
        <p:spPr bwMode="auto">
          <a:xfrm>
            <a:off x="1268016" y="1784251"/>
            <a:ext cx="32004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3" name="Picture 11" descr="F26-14B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81"/>
          <a:stretch>
            <a:fillRect/>
          </a:stretch>
        </p:blipFill>
        <p:spPr bwMode="auto">
          <a:xfrm>
            <a:off x="1115616" y="3851176"/>
            <a:ext cx="35814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47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333520"/>
              </p:ext>
            </p:extLst>
          </p:nvPr>
        </p:nvGraphicFramePr>
        <p:xfrm>
          <a:off x="5160566" y="3655914"/>
          <a:ext cx="28892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9" name="Ecuación" r:id="rId11" imgW="1358640" imgH="444240" progId="Equation.3">
                  <p:embed/>
                </p:oleObj>
              </mc:Choice>
              <mc:Fallback>
                <p:oleObj name="Ecuación" r:id="rId11" imgW="1358640" imgH="4442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566" y="3655914"/>
                        <a:ext cx="2889250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  <p:bldP spid="747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4585320" cy="625475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6 - Leyes de </a:t>
            </a:r>
            <a:r>
              <a:rPr lang="es-ES_tradnl" altLang="es-ES" b="1" dirty="0" err="1">
                <a:solidFill>
                  <a:srgbClr val="008000"/>
                </a:solidFill>
              </a:rPr>
              <a:t>Kirchoff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267346"/>
            <a:ext cx="6365329" cy="122555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Conceptos </a:t>
            </a:r>
            <a:r>
              <a:rPr lang="es-ES_tradnl" altLang="es-ES" dirty="0">
                <a:solidFill>
                  <a:srgbClr val="003399"/>
                </a:solidFill>
              </a:rPr>
              <a:t>previos:     </a:t>
            </a:r>
            <a:r>
              <a:rPr lang="es-ES_tradnl" altLang="es-ES" b="1" dirty="0">
                <a:solidFill>
                  <a:srgbClr val="FF0000"/>
                </a:solidFill>
              </a:rPr>
              <a:t>Nudo   Malla   Rama</a:t>
            </a:r>
            <a:endParaRPr lang="es-ES_tradnl" altLang="es-ES" dirty="0">
              <a:solidFill>
                <a:srgbClr val="FF0000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333506" y="6356351"/>
            <a:ext cx="558974" cy="365125"/>
          </a:xfrm>
        </p:spPr>
        <p:txBody>
          <a:bodyPr/>
          <a:lstStyle/>
          <a:p>
            <a:fld id="{76742F2A-4DA7-4CFD-B9AB-DC70E0BA3FB7}" type="slidenum">
              <a:rPr lang="en-US" altLang="es-ES"/>
              <a:pPr/>
              <a:t>13</a:t>
            </a:fld>
            <a:endParaRPr lang="en-US" altLang="es-ES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4572000" y="1772816"/>
            <a:ext cx="1905000" cy="6096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9804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990600" y="1836316"/>
            <a:ext cx="571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Primera </a:t>
            </a:r>
            <a:r>
              <a:rPr lang="es-ES_tradnl" altLang="es-ES" sz="2000" dirty="0">
                <a:solidFill>
                  <a:srgbClr val="003399"/>
                </a:solidFill>
              </a:rPr>
              <a:t>Ley de </a:t>
            </a:r>
            <a:r>
              <a:rPr lang="es-ES_tradnl" altLang="es-ES" sz="2000" dirty="0" err="1">
                <a:solidFill>
                  <a:srgbClr val="003399"/>
                </a:solidFill>
              </a:rPr>
              <a:t>Kirchoff</a:t>
            </a:r>
            <a:r>
              <a:rPr lang="es-ES_tradnl" altLang="es-ES" sz="2000" dirty="0">
                <a:solidFill>
                  <a:srgbClr val="003399"/>
                </a:solidFill>
              </a:rPr>
              <a:t>:	</a:t>
            </a:r>
            <a:r>
              <a:rPr lang="es-ES_tradnl" altLang="es-ES" sz="2000" dirty="0">
                <a:sym typeface="Symbol" panose="05050102010706020507" pitchFamily="18" charset="2"/>
              </a:rPr>
              <a:t> </a:t>
            </a:r>
            <a:r>
              <a:rPr lang="es-ES_tradnl" altLang="es-ES" sz="2000" dirty="0" err="1">
                <a:sym typeface="Symbol" panose="05050102010706020507" pitchFamily="18" charset="2"/>
              </a:rPr>
              <a:t>I</a:t>
            </a:r>
            <a:r>
              <a:rPr lang="es-ES_tradnl" altLang="es-ES" sz="2000" baseline="-25000" dirty="0" err="1">
                <a:sym typeface="Symbol" panose="05050102010706020507" pitchFamily="18" charset="2"/>
              </a:rPr>
              <a:t>i</a:t>
            </a:r>
            <a:r>
              <a:rPr lang="es-ES_tradnl" altLang="es-ES" sz="2000" dirty="0">
                <a:sym typeface="Symbol" panose="05050102010706020507" pitchFamily="18" charset="2"/>
              </a:rPr>
              <a:t> (Nudo) = 0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4572000" y="2490366"/>
            <a:ext cx="3505200" cy="685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9804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990600" y="2566566"/>
            <a:ext cx="7524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Segunda </a:t>
            </a:r>
            <a:r>
              <a:rPr lang="es-ES_tradnl" altLang="es-ES" sz="2000" dirty="0">
                <a:solidFill>
                  <a:srgbClr val="003399"/>
                </a:solidFill>
              </a:rPr>
              <a:t>Ley de </a:t>
            </a:r>
            <a:r>
              <a:rPr lang="es-ES_tradnl" altLang="es-ES" sz="2000" dirty="0" err="1">
                <a:solidFill>
                  <a:srgbClr val="003399"/>
                </a:solidFill>
              </a:rPr>
              <a:t>Kirchoff</a:t>
            </a:r>
            <a:r>
              <a:rPr lang="es-ES_tradnl" altLang="es-ES" sz="2000" dirty="0">
                <a:solidFill>
                  <a:srgbClr val="003399"/>
                </a:solidFill>
              </a:rPr>
              <a:t>:	</a:t>
            </a:r>
            <a:r>
              <a:rPr lang="es-ES_tradnl" altLang="es-ES" sz="2000" dirty="0">
                <a:sym typeface="Symbol" panose="05050102010706020507" pitchFamily="18" charset="2"/>
              </a:rPr>
              <a:t> V</a:t>
            </a:r>
            <a:r>
              <a:rPr lang="es-ES_tradnl" altLang="es-ES" sz="2000" baseline="-25000" dirty="0">
                <a:sym typeface="Symbol" panose="05050102010706020507" pitchFamily="18" charset="2"/>
              </a:rPr>
              <a:t>i</a:t>
            </a:r>
            <a:r>
              <a:rPr lang="es-ES_tradnl" altLang="es-ES" sz="2000" dirty="0">
                <a:sym typeface="Symbol" panose="05050102010706020507" pitchFamily="18" charset="2"/>
              </a:rPr>
              <a:t> (Malla) = </a:t>
            </a:r>
            <a:r>
              <a:rPr lang="es-ES_tradnl" altLang="es-ES" sz="2000" dirty="0"/>
              <a:t> </a:t>
            </a:r>
            <a:r>
              <a:rPr lang="es-ES_tradnl" altLang="es-ES" sz="2000" dirty="0">
                <a:sym typeface="Symbol" panose="05050102010706020507" pitchFamily="18" charset="2"/>
              </a:rPr>
              <a:t></a:t>
            </a:r>
            <a:r>
              <a:rPr lang="es-ES_tradnl" altLang="es-ES" sz="2000" baseline="-25000" dirty="0"/>
              <a:t>i</a:t>
            </a:r>
            <a:r>
              <a:rPr lang="es-ES_tradnl" altLang="es-ES" sz="2000" dirty="0"/>
              <a:t> - </a:t>
            </a:r>
            <a:r>
              <a:rPr lang="es-ES_tradnl" altLang="es-ES" sz="2000" dirty="0">
                <a:sym typeface="Symbol" panose="05050102010706020507" pitchFamily="18" charset="2"/>
              </a:rPr>
              <a:t></a:t>
            </a:r>
            <a:r>
              <a:rPr lang="es-ES_tradnl" altLang="es-ES" sz="2000" dirty="0"/>
              <a:t> </a:t>
            </a:r>
            <a:r>
              <a:rPr lang="es-ES_tradnl" altLang="es-ES" sz="2000" dirty="0" err="1"/>
              <a:t>I</a:t>
            </a:r>
            <a:r>
              <a:rPr lang="es-ES_tradnl" altLang="es-ES" sz="2000" baseline="-25000" dirty="0" err="1"/>
              <a:t>i</a:t>
            </a:r>
            <a:r>
              <a:rPr lang="es-ES_tradnl" altLang="es-ES" sz="2000" dirty="0"/>
              <a:t> </a:t>
            </a:r>
            <a:r>
              <a:rPr lang="es-ES_tradnl" altLang="es-ES" sz="2000" dirty="0" err="1"/>
              <a:t>R</a:t>
            </a:r>
            <a:r>
              <a:rPr lang="es-ES_tradnl" altLang="es-ES" sz="2000" baseline="-25000" dirty="0" err="1"/>
              <a:t>i</a:t>
            </a:r>
            <a:r>
              <a:rPr lang="es-ES_tradnl" altLang="es-ES" sz="2000" dirty="0"/>
              <a:t> =</a:t>
            </a:r>
            <a:r>
              <a:rPr lang="es-ES_tradnl" altLang="es-ES" sz="2000" dirty="0">
                <a:sym typeface="Symbol" panose="05050102010706020507" pitchFamily="18" charset="2"/>
              </a:rPr>
              <a:t>0</a:t>
            </a:r>
            <a:endParaRPr lang="es-ES" altLang="es-ES" sz="2000" dirty="0">
              <a:sym typeface="Symbol" panose="05050102010706020507" pitchFamily="18" charset="2"/>
            </a:endParaRPr>
          </a:p>
        </p:txBody>
      </p:sp>
      <p:pic>
        <p:nvPicPr>
          <p:cNvPr id="60446" name="Picture 30" descr="F26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280" y="3271291"/>
            <a:ext cx="4572000" cy="289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352425" y="5229200"/>
            <a:ext cx="14287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400" dirty="0">
                <a:hlinkClick r:id="rId3"/>
              </a:rPr>
              <a:t>Simulación</a:t>
            </a:r>
            <a:endParaRPr lang="es-ES" altLang="es-ES" sz="1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  <p:bldP spid="60442" grpId="0" autoUpdateAnimBg="0"/>
      <p:bldP spid="60444" grpId="0" autoUpdateAnimBg="0"/>
      <p:bldP spid="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6553200" cy="9144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7 - Galvanómetros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200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0" indent="0" algn="just">
              <a:buNone/>
            </a:pPr>
            <a:r>
              <a:rPr lang="es-ES_tradnl" altLang="es-ES" b="1" u="sng" dirty="0" smtClean="0">
                <a:solidFill>
                  <a:srgbClr val="003399"/>
                </a:solidFill>
              </a:rPr>
              <a:t>Voltímetro</a:t>
            </a:r>
            <a:r>
              <a:rPr lang="es-ES_tradnl" altLang="es-ES" dirty="0">
                <a:solidFill>
                  <a:srgbClr val="003399"/>
                </a:solidFill>
              </a:rPr>
              <a:t>: </a:t>
            </a:r>
            <a:r>
              <a:rPr lang="es-ES_tradnl" altLang="es-ES" sz="1800" dirty="0">
                <a:solidFill>
                  <a:srgbClr val="003399"/>
                </a:solidFill>
              </a:rPr>
              <a:t>Mide la diferencia de potencial entre dos puntos de un circuito, por tanto, se conecta en paralelo a esos dos puntos.</a:t>
            </a:r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sz="1400" dirty="0">
              <a:solidFill>
                <a:srgbClr val="003399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A682BCEE-5A16-4E23-9E25-60375336D7E0}" type="slidenum">
              <a:rPr lang="en-US" altLang="es-ES"/>
              <a:pPr/>
              <a:t>14</a:t>
            </a:fld>
            <a:endParaRPr lang="en-US" altLang="es-ES" dirty="0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4572000" y="3884613"/>
            <a:ext cx="396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Clr>
                <a:schemeClr val="accent1"/>
              </a:buClr>
              <a:buFont typeface="Monotype Sorts" pitchFamily="2" charset="2"/>
              <a:buNone/>
            </a:pPr>
            <a:r>
              <a:rPr lang="es-ES_tradnl" altLang="es-ES" sz="2000" dirty="0">
                <a:solidFill>
                  <a:srgbClr val="003399"/>
                </a:solidFill>
              </a:rPr>
              <a:t>Para esto se usa un </a:t>
            </a:r>
            <a:r>
              <a:rPr lang="es-ES_tradnl" altLang="es-ES" sz="2000" dirty="0">
                <a:solidFill>
                  <a:srgbClr val="FF0000"/>
                </a:solidFill>
              </a:rPr>
              <a:t>Galvanómetro</a:t>
            </a:r>
            <a:r>
              <a:rPr lang="es-ES_tradnl" altLang="es-ES" sz="2000" dirty="0">
                <a:solidFill>
                  <a:srgbClr val="003399"/>
                </a:solidFill>
              </a:rPr>
              <a:t>: dispositivo sensible al paso de corriente a través de él, con una gran resistencia en serie (</a:t>
            </a:r>
            <a:r>
              <a:rPr lang="es-ES_tradnl" altLang="es-ES" sz="2000" dirty="0" err="1">
                <a:solidFill>
                  <a:srgbClr val="003399"/>
                </a:solidFill>
              </a:rPr>
              <a:t>R</a:t>
            </a:r>
            <a:r>
              <a:rPr lang="es-ES_tradnl" altLang="es-ES" sz="2000" baseline="-25000" dirty="0" err="1">
                <a:solidFill>
                  <a:srgbClr val="003399"/>
                </a:solidFill>
              </a:rPr>
              <a:t>s</a:t>
            </a:r>
            <a:r>
              <a:rPr lang="es-ES_tradnl" altLang="es-ES" sz="2000" dirty="0">
                <a:solidFill>
                  <a:srgbClr val="003399"/>
                </a:solidFill>
              </a:rPr>
              <a:t>), para que la I que pase por el voltímetro sea pequeña.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pic>
        <p:nvPicPr>
          <p:cNvPr id="61462" name="Picture 22" descr="F26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74888"/>
            <a:ext cx="3200400" cy="275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466" name="Group 26"/>
          <p:cNvGrpSpPr>
            <a:grpSpLocks/>
          </p:cNvGrpSpPr>
          <p:nvPr/>
        </p:nvGrpSpPr>
        <p:grpSpPr bwMode="auto">
          <a:xfrm>
            <a:off x="4724400" y="2276475"/>
            <a:ext cx="3581400" cy="1223963"/>
            <a:chOff x="2976" y="1434"/>
            <a:chExt cx="2256" cy="771"/>
          </a:xfrm>
        </p:grpSpPr>
        <p:pic>
          <p:nvPicPr>
            <p:cNvPr id="61463" name="Picture 23" descr="F26-35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380"/>
            <a:stretch>
              <a:fillRect/>
            </a:stretch>
          </p:blipFill>
          <p:spPr bwMode="auto">
            <a:xfrm>
              <a:off x="2976" y="1440"/>
              <a:ext cx="2256" cy="765"/>
            </a:xfrm>
            <a:prstGeom prst="rect">
              <a:avLst/>
            </a:prstGeom>
            <a:solidFill>
              <a:schemeClr val="folHlink"/>
            </a:solidFill>
          </p:spPr>
        </p:pic>
        <p:sp>
          <p:nvSpPr>
            <p:cNvPr id="61464" name="Rectangle 24"/>
            <p:cNvSpPr>
              <a:spLocks noChangeArrowheads="1"/>
            </p:cNvSpPr>
            <p:nvPr/>
          </p:nvSpPr>
          <p:spPr bwMode="auto">
            <a:xfrm>
              <a:off x="3243" y="1434"/>
              <a:ext cx="1769" cy="7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  <p:bldP spid="614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6553200" cy="9144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7 - Galvanómetros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200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0" indent="0" algn="just">
              <a:buNone/>
            </a:pPr>
            <a:r>
              <a:rPr lang="es-ES_tradnl" altLang="es-ES" b="1" u="sng" dirty="0" smtClean="0">
                <a:solidFill>
                  <a:srgbClr val="003399"/>
                </a:solidFill>
              </a:rPr>
              <a:t>Amperímetro</a:t>
            </a:r>
            <a:r>
              <a:rPr lang="es-ES_tradnl" altLang="es-ES" dirty="0">
                <a:solidFill>
                  <a:srgbClr val="003399"/>
                </a:solidFill>
              </a:rPr>
              <a:t>: </a:t>
            </a:r>
            <a:r>
              <a:rPr lang="es-ES_tradnl" altLang="es-ES" sz="1800" dirty="0">
                <a:solidFill>
                  <a:srgbClr val="003399"/>
                </a:solidFill>
              </a:rPr>
              <a:t>Mide la intensidad de corriente en una rama del circuito, por tanto, se conecta en serie  dentro de esa rama.</a:t>
            </a:r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sz="1400" dirty="0">
              <a:solidFill>
                <a:srgbClr val="003399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54330" y="6356351"/>
            <a:ext cx="438150" cy="365125"/>
          </a:xfrm>
        </p:spPr>
        <p:txBody>
          <a:bodyPr/>
          <a:lstStyle/>
          <a:p>
            <a:fld id="{67A6FF0E-68A6-426F-BC42-444862E6FF44}" type="slidenum">
              <a:rPr lang="en-US" altLang="es-ES"/>
              <a:pPr/>
              <a:t>15</a:t>
            </a:fld>
            <a:endParaRPr lang="en-US" altLang="es-ES" dirty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143000" y="5089525"/>
            <a:ext cx="7391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Clr>
                <a:schemeClr val="accent1"/>
              </a:buClr>
              <a:buFont typeface="Monotype Sorts" pitchFamily="2" charset="2"/>
              <a:buNone/>
            </a:pPr>
            <a:r>
              <a:rPr lang="es-ES_tradnl" altLang="es-ES" sz="2000" dirty="0">
                <a:solidFill>
                  <a:srgbClr val="003399"/>
                </a:solidFill>
              </a:rPr>
              <a:t>Para esto se usa un </a:t>
            </a:r>
            <a:r>
              <a:rPr lang="es-ES_tradnl" altLang="es-ES" sz="2000" dirty="0">
                <a:solidFill>
                  <a:srgbClr val="FF0000"/>
                </a:solidFill>
              </a:rPr>
              <a:t>Galvanómetro</a:t>
            </a:r>
            <a:r>
              <a:rPr lang="es-ES_tradnl" altLang="es-ES" sz="2000" dirty="0">
                <a:solidFill>
                  <a:srgbClr val="003399"/>
                </a:solidFill>
              </a:rPr>
              <a:t>, con una pequeña resistencia en paralelo (</a:t>
            </a:r>
            <a:r>
              <a:rPr lang="es-ES_tradnl" altLang="es-ES" sz="2000" dirty="0" err="1">
                <a:solidFill>
                  <a:srgbClr val="003399"/>
                </a:solidFill>
              </a:rPr>
              <a:t>R</a:t>
            </a:r>
            <a:r>
              <a:rPr lang="es-ES_tradnl" altLang="es-ES" sz="2000" baseline="-25000" dirty="0" err="1">
                <a:solidFill>
                  <a:srgbClr val="003399"/>
                </a:solidFill>
              </a:rPr>
              <a:t>p</a:t>
            </a:r>
            <a:r>
              <a:rPr lang="es-ES_tradnl" altLang="es-ES" sz="2000" dirty="0">
                <a:solidFill>
                  <a:srgbClr val="003399"/>
                </a:solidFill>
              </a:rPr>
              <a:t>) (resistencia </a:t>
            </a:r>
            <a:r>
              <a:rPr lang="es-ES_tradnl" altLang="es-ES" sz="2000" dirty="0" err="1">
                <a:solidFill>
                  <a:srgbClr val="003399"/>
                </a:solidFill>
              </a:rPr>
              <a:t>shunt</a:t>
            </a:r>
            <a:r>
              <a:rPr lang="es-ES_tradnl" altLang="es-ES" sz="2000" dirty="0">
                <a:solidFill>
                  <a:srgbClr val="003399"/>
                </a:solidFill>
              </a:rPr>
              <a:t>), para que la I que pase por el amperímetro sea pequeña.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pic>
        <p:nvPicPr>
          <p:cNvPr id="75783" name="Picture 7" descr="F26-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38" y="2209800"/>
            <a:ext cx="253206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4800600" y="2532063"/>
            <a:ext cx="3276600" cy="2116137"/>
            <a:chOff x="3024" y="1595"/>
            <a:chExt cx="2064" cy="1333"/>
          </a:xfrm>
        </p:grpSpPr>
        <p:pic>
          <p:nvPicPr>
            <p:cNvPr id="75784" name="Picture 8" descr="F26-35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269"/>
            <a:stretch>
              <a:fillRect/>
            </a:stretch>
          </p:blipFill>
          <p:spPr bwMode="auto">
            <a:xfrm>
              <a:off x="3024" y="1595"/>
              <a:ext cx="2064" cy="1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>
              <a:off x="3288" y="1610"/>
              <a:ext cx="1497" cy="13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  <p:bldP spid="757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620000" cy="188118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Analizamos </a:t>
            </a:r>
            <a:r>
              <a:rPr lang="es-ES_tradnl" altLang="es-ES" dirty="0">
                <a:solidFill>
                  <a:srgbClr val="003399"/>
                </a:solidFill>
              </a:rPr>
              <a:t>el </a:t>
            </a:r>
            <a:r>
              <a:rPr lang="es-ES_tradnl" altLang="es-ES" u="sng" dirty="0">
                <a:solidFill>
                  <a:srgbClr val="003399"/>
                </a:solidFill>
              </a:rPr>
              <a:t>proceso de Carga</a:t>
            </a:r>
            <a:r>
              <a:rPr lang="es-ES_tradnl" altLang="es-ES" dirty="0">
                <a:solidFill>
                  <a:srgbClr val="003399"/>
                </a:solidFill>
              </a:rPr>
              <a:t> de un condensador:</a:t>
            </a: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0000"/>
              </a:solidFill>
            </a:endParaRPr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A28A11C7-1A99-43DF-9078-AA71F7D9D373}" type="slidenum">
              <a:rPr lang="en-US" altLang="es-ES"/>
              <a:pPr/>
              <a:t>16</a:t>
            </a:fld>
            <a:endParaRPr lang="en-US" altLang="es-ES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4876800" y="1916113"/>
            <a:ext cx="381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Iniciamos </a:t>
            </a:r>
            <a:r>
              <a:rPr lang="es-ES_tradnl" altLang="es-ES" sz="2000" dirty="0">
                <a:solidFill>
                  <a:srgbClr val="003399"/>
                </a:solidFill>
              </a:rPr>
              <a:t>con el condensador descargado:   q = 0   en   t = 0; conectando el interruptor S.</a:t>
            </a:r>
            <a:endParaRPr lang="es-ES_tradnl" altLang="es-ES" dirty="0">
              <a:solidFill>
                <a:srgbClr val="003399"/>
              </a:solidFill>
            </a:endParaRPr>
          </a:p>
          <a:p>
            <a:pPr algn="l"/>
            <a:endParaRPr lang="es-ES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706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353652"/>
              </p:ext>
            </p:extLst>
          </p:nvPr>
        </p:nvGraphicFramePr>
        <p:xfrm>
          <a:off x="5486400" y="4149080"/>
          <a:ext cx="1981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6" name="Ecuación" r:id="rId3" imgW="1015920" imgH="393480" progId="Equation.3">
                  <p:embed/>
                </p:oleObj>
              </mc:Choice>
              <mc:Fallback>
                <p:oleObj name="Ecuación" r:id="rId3" imgW="101592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149080"/>
                        <a:ext cx="19812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4876800" y="3212976"/>
            <a:ext cx="3810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Aplicamos </a:t>
            </a:r>
            <a:r>
              <a:rPr lang="es-ES_tradnl" altLang="es-ES" sz="2000" dirty="0">
                <a:solidFill>
                  <a:srgbClr val="003399"/>
                </a:solidFill>
              </a:rPr>
              <a:t>la 2ª Ley de </a:t>
            </a:r>
            <a:r>
              <a:rPr lang="es-ES_tradnl" altLang="es-ES" sz="2000" dirty="0" err="1">
                <a:solidFill>
                  <a:srgbClr val="003399"/>
                </a:solidFill>
              </a:rPr>
              <a:t>Kirchoff</a:t>
            </a:r>
            <a:r>
              <a:rPr lang="es-ES_tradnl" altLang="es-ES" sz="2000" dirty="0">
                <a:solidFill>
                  <a:srgbClr val="003399"/>
                </a:solidFill>
              </a:rPr>
              <a:t> en esta malla.</a:t>
            </a:r>
            <a:endParaRPr lang="es-ES_tradnl" altLang="es-ES" dirty="0">
              <a:solidFill>
                <a:srgbClr val="003399"/>
              </a:solidFill>
            </a:endParaRPr>
          </a:p>
          <a:p>
            <a:pPr algn="l"/>
            <a:endParaRPr lang="es-ES" altLang="es-ES" sz="2000" dirty="0">
              <a:solidFill>
                <a:srgbClr val="003399"/>
              </a:solidFill>
            </a:endParaRPr>
          </a:p>
        </p:txBody>
      </p:sp>
      <p:pic>
        <p:nvPicPr>
          <p:cNvPr id="70671" name="Picture 15" descr="F26-40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12"/>
          <a:stretch>
            <a:fillRect/>
          </a:stretch>
        </p:blipFill>
        <p:spPr bwMode="auto">
          <a:xfrm>
            <a:off x="1219200" y="2133600"/>
            <a:ext cx="3429000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0672" name="Object 16"/>
          <p:cNvGraphicFramePr>
            <a:graphicFrameLocks noChangeAspect="1"/>
          </p:cNvGraphicFramePr>
          <p:nvPr/>
        </p:nvGraphicFramePr>
        <p:xfrm>
          <a:off x="2103438" y="5108575"/>
          <a:ext cx="29337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Ecuación" r:id="rId6" imgW="1498320" imgH="431640" progId="Equation.3">
                  <p:embed/>
                </p:oleObj>
              </mc:Choice>
              <mc:Fallback>
                <p:oleObj name="Ecuación" r:id="rId6" imgW="149832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5108575"/>
                        <a:ext cx="29337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73" name="Object 17"/>
          <p:cNvGraphicFramePr>
            <a:graphicFrameLocks noChangeAspect="1"/>
          </p:cNvGraphicFramePr>
          <p:nvPr/>
        </p:nvGraphicFramePr>
        <p:xfrm>
          <a:off x="5189538" y="5108575"/>
          <a:ext cx="2262187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8" name="Ecuación" r:id="rId8" imgW="1155600" imgH="431640" progId="Equation.3">
                  <p:embed/>
                </p:oleObj>
              </mc:Choice>
              <mc:Fallback>
                <p:oleObj name="Ecuación" r:id="rId8" imgW="1155600" imgH="431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5108575"/>
                        <a:ext cx="2262187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07454" y="4760366"/>
            <a:ext cx="12234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400" dirty="0">
                <a:hlinkClick r:id="rId10"/>
              </a:rPr>
              <a:t>Simulación</a:t>
            </a:r>
            <a:endParaRPr lang="es-ES" altLang="es-ES" sz="1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64" grpId="0" autoUpdateAnimBg="0"/>
      <p:bldP spid="70670" grpId="0" autoUpdateAnimBg="0"/>
      <p:bldP spid="1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6803" name="Rectangle 2051"/>
          <p:cNvSpPr>
            <a:spLocks noGrp="1" noChangeArrowheads="1"/>
          </p:cNvSpPr>
          <p:nvPr>
            <p:ph idx="1"/>
          </p:nvPr>
        </p:nvSpPr>
        <p:spPr>
          <a:xfrm>
            <a:off x="768424" y="1381472"/>
            <a:ext cx="7620000" cy="449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La </a:t>
            </a:r>
            <a:r>
              <a:rPr lang="es-ES_tradnl" altLang="es-ES" dirty="0">
                <a:solidFill>
                  <a:srgbClr val="003399"/>
                </a:solidFill>
              </a:rPr>
              <a:t>ecuación que obtenemos es una ecuación diferencial de primer orden y de variables separables, que se resuelve integrando:</a:t>
            </a: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0000"/>
              </a:solidFill>
            </a:endParaRPr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58522" y="6356351"/>
            <a:ext cx="361950" cy="365125"/>
          </a:xfrm>
        </p:spPr>
        <p:txBody>
          <a:bodyPr/>
          <a:lstStyle/>
          <a:p>
            <a:fld id="{48315691-062C-4014-916E-BEF4FC92FAFF}" type="slidenum">
              <a:rPr lang="en-US" altLang="es-ES"/>
              <a:pPr/>
              <a:t>17</a:t>
            </a:fld>
            <a:endParaRPr lang="en-US" altLang="es-ES"/>
          </a:p>
        </p:txBody>
      </p:sp>
      <p:sp>
        <p:nvSpPr>
          <p:cNvPr id="76804" name="Text Box 2052"/>
          <p:cNvSpPr txBox="1">
            <a:spLocks noChangeArrowheads="1"/>
          </p:cNvSpPr>
          <p:nvPr/>
        </p:nvSpPr>
        <p:spPr bwMode="auto">
          <a:xfrm>
            <a:off x="878160" y="3276600"/>
            <a:ext cx="69342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Aplicamos </a:t>
            </a:r>
            <a:r>
              <a:rPr lang="es-ES_tradnl" altLang="es-ES" sz="2000" dirty="0">
                <a:solidFill>
                  <a:srgbClr val="003399"/>
                </a:solidFill>
              </a:rPr>
              <a:t>las condiciones iniciales para obtener la constante: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Font typeface="Monotype Sorts" pitchFamily="2" charset="2"/>
              <a:buChar char="4"/>
            </a:pPr>
            <a:endParaRPr lang="es-ES_tradnl" altLang="es-ES" sz="600" dirty="0">
              <a:solidFill>
                <a:srgbClr val="003399"/>
              </a:solidFill>
            </a:endParaRPr>
          </a:p>
          <a:p>
            <a:pPr algn="l"/>
            <a:r>
              <a:rPr lang="es-ES_tradnl" altLang="es-ES" sz="2000" dirty="0"/>
              <a:t>    	      </a:t>
            </a:r>
            <a:r>
              <a:rPr lang="es-ES_tradnl" altLang="es-ES" dirty="0"/>
              <a:t>q (t = 0) = 0    </a:t>
            </a:r>
            <a:r>
              <a:rPr lang="es-ES_tradnl" altLang="es-ES" dirty="0">
                <a:sym typeface="Symbol" panose="05050102010706020507" pitchFamily="18" charset="2"/>
              </a:rPr>
              <a:t>    </a:t>
            </a:r>
            <a:r>
              <a:rPr lang="es-ES_tradnl" altLang="es-ES" dirty="0"/>
              <a:t>- </a:t>
            </a:r>
            <a:r>
              <a:rPr lang="es-ES_tradnl" altLang="es-ES" dirty="0" err="1"/>
              <a:t>ln</a:t>
            </a:r>
            <a:r>
              <a:rPr lang="es-ES_tradnl" altLang="es-ES" dirty="0"/>
              <a:t> (</a:t>
            </a:r>
            <a:r>
              <a:rPr lang="es-ES_tradnl" altLang="es-ES" dirty="0">
                <a:sym typeface="Symbol" panose="05050102010706020507" pitchFamily="18" charset="2"/>
              </a:rPr>
              <a:t></a:t>
            </a:r>
            <a:r>
              <a:rPr lang="es-ES_tradnl" altLang="es-ES" dirty="0"/>
              <a:t> C) = </a:t>
            </a:r>
            <a:r>
              <a:rPr lang="es-ES_tradnl" altLang="es-ES" dirty="0" err="1"/>
              <a:t>Cte</a:t>
            </a:r>
            <a:endParaRPr lang="es-ES" altLang="es-ES" dirty="0"/>
          </a:p>
        </p:txBody>
      </p:sp>
      <p:graphicFrame>
        <p:nvGraphicFramePr>
          <p:cNvPr id="76808" name="Object 2056"/>
          <p:cNvGraphicFramePr>
            <a:graphicFrameLocks noChangeAspect="1"/>
          </p:cNvGraphicFramePr>
          <p:nvPr/>
        </p:nvGraphicFramePr>
        <p:xfrm>
          <a:off x="1406525" y="2362200"/>
          <a:ext cx="286067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4" name="Ecuación" r:id="rId3" imgW="1485720" imgH="431640" progId="Equation.3">
                  <p:embed/>
                </p:oleObj>
              </mc:Choice>
              <mc:Fallback>
                <p:oleObj name="Ecuación" r:id="rId3" imgW="1485720" imgH="431640" progId="Equation.3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2362200"/>
                        <a:ext cx="286067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9" name="Object 2057"/>
          <p:cNvGraphicFramePr>
            <a:graphicFrameLocks noChangeAspect="1"/>
          </p:cNvGraphicFramePr>
          <p:nvPr/>
        </p:nvGraphicFramePr>
        <p:xfrm>
          <a:off x="4578350" y="2286000"/>
          <a:ext cx="35750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5" name="Ecuación" r:id="rId5" imgW="1663560" imgH="431640" progId="Equation.3">
                  <p:embed/>
                </p:oleObj>
              </mc:Choice>
              <mc:Fallback>
                <p:oleObj name="Ecuación" r:id="rId5" imgW="1663560" imgH="431640" progId="Equation.3">
                  <p:embed/>
                  <p:pic>
                    <p:nvPicPr>
                      <p:cNvPr id="0" name="Object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2286000"/>
                        <a:ext cx="35750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4" name="Object 2062"/>
          <p:cNvGraphicFramePr>
            <a:graphicFrameLocks noChangeAspect="1"/>
          </p:cNvGraphicFramePr>
          <p:nvPr/>
        </p:nvGraphicFramePr>
        <p:xfrm>
          <a:off x="1066800" y="4419600"/>
          <a:ext cx="40132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6" name="Ecuación" r:id="rId7" imgW="1866600" imgH="431640" progId="Equation.3">
                  <p:embed/>
                </p:oleObj>
              </mc:Choice>
              <mc:Fallback>
                <p:oleObj name="Ecuación" r:id="rId7" imgW="1866600" imgH="431640" progId="Equation.3">
                  <p:embed/>
                  <p:pic>
                    <p:nvPicPr>
                      <p:cNvPr id="0" name="Object 20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40132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5" name="Object 2063"/>
          <p:cNvGraphicFramePr>
            <a:graphicFrameLocks noChangeAspect="1"/>
          </p:cNvGraphicFramePr>
          <p:nvPr/>
        </p:nvGraphicFramePr>
        <p:xfrm>
          <a:off x="5715000" y="4419600"/>
          <a:ext cx="27844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7" name="Ecuación" r:id="rId9" imgW="1295280" imgH="431640" progId="Equation.3">
                  <p:embed/>
                </p:oleObj>
              </mc:Choice>
              <mc:Fallback>
                <p:oleObj name="Ecuación" r:id="rId9" imgW="1295280" imgH="431640" progId="Equation.3">
                  <p:embed/>
                  <p:pic>
                    <p:nvPicPr>
                      <p:cNvPr id="0" name="Object 20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19600"/>
                        <a:ext cx="27844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20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74019"/>
              </p:ext>
            </p:extLst>
          </p:nvPr>
        </p:nvGraphicFramePr>
        <p:xfrm>
          <a:off x="2057400" y="5301208"/>
          <a:ext cx="9144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8" name="Ecuación" r:id="rId11" imgW="520560" imgH="431640" progId="Equation.3">
                  <p:embed/>
                </p:oleObj>
              </mc:Choice>
              <mc:Fallback>
                <p:oleObj name="Ecuación" r:id="rId11" imgW="520560" imgH="431640" progId="Equation.3">
                  <p:embed/>
                  <p:pic>
                    <p:nvPicPr>
                      <p:cNvPr id="0" name="Object 20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301208"/>
                        <a:ext cx="91440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8" name="Text Box 2066"/>
          <p:cNvSpPr txBox="1">
            <a:spLocks noChangeArrowheads="1"/>
          </p:cNvSpPr>
          <p:nvPr/>
        </p:nvSpPr>
        <p:spPr bwMode="auto">
          <a:xfrm>
            <a:off x="4648200" y="54864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dirty="0" smtClean="0">
                <a:solidFill>
                  <a:srgbClr val="000000"/>
                </a:solidFill>
                <a:sym typeface="Symbol" panose="05050102010706020507" pitchFamily="18" charset="2"/>
              </a:rPr>
              <a:t></a:t>
            </a:r>
            <a:r>
              <a:rPr lang="es-ES_tradnl" altLang="es-ES" dirty="0" smtClean="0">
                <a:solidFill>
                  <a:srgbClr val="000000"/>
                </a:solidFill>
              </a:rPr>
              <a:t> </a:t>
            </a:r>
            <a:r>
              <a:rPr lang="es-ES_tradnl" altLang="es-ES" dirty="0">
                <a:solidFill>
                  <a:srgbClr val="000000"/>
                </a:solidFill>
              </a:rPr>
              <a:t>= RC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</a:t>
            </a:r>
            <a:r>
              <a:rPr lang="es-ES_tradnl" altLang="es-ES" dirty="0">
                <a:solidFill>
                  <a:srgbClr val="000000"/>
                </a:solidFill>
              </a:rPr>
              <a:t>  </a:t>
            </a:r>
            <a:r>
              <a:rPr lang="es-ES_tradnl" altLang="es-ES" sz="2000" dirty="0">
                <a:solidFill>
                  <a:srgbClr val="FF0000"/>
                </a:solidFill>
              </a:rPr>
              <a:t>Cte. de tiempo</a:t>
            </a:r>
            <a:endParaRPr lang="es-ES" altLang="es-ES" dirty="0">
              <a:solidFill>
                <a:srgbClr val="FF0000"/>
              </a:solidFill>
            </a:endParaRPr>
          </a:p>
        </p:txBody>
      </p:sp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  <p:bldP spid="76804" grpId="0" autoUpdateAnimBg="0"/>
      <p:bldP spid="7681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620000" cy="449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/>
            <a:endParaRPr lang="es-ES_tradnl" altLang="es-ES">
              <a:solidFill>
                <a:srgbClr val="003399"/>
              </a:solidFill>
            </a:endParaRPr>
          </a:p>
          <a:p>
            <a:pPr algn="just"/>
            <a:endParaRPr lang="es-ES_tradnl" altLang="es-ES">
              <a:solidFill>
                <a:srgbClr val="003399"/>
              </a:solidFill>
            </a:endParaRPr>
          </a:p>
          <a:p>
            <a:pPr algn="just"/>
            <a:endParaRPr lang="es-ES_tradnl" altLang="es-ES">
              <a:solidFill>
                <a:srgbClr val="000000"/>
              </a:solidFill>
            </a:endParaRPr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05514" y="6356351"/>
            <a:ext cx="414958" cy="365125"/>
          </a:xfrm>
        </p:spPr>
        <p:txBody>
          <a:bodyPr/>
          <a:lstStyle/>
          <a:p>
            <a:fld id="{17E7473A-269E-4C37-AA6F-9E925D69A718}" type="slidenum">
              <a:rPr lang="en-US" altLang="es-ES"/>
              <a:pPr/>
              <a:t>18</a:t>
            </a:fld>
            <a:endParaRPr lang="en-US" altLang="es-ES"/>
          </a:p>
        </p:txBody>
      </p:sp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5791200" y="1635125"/>
          <a:ext cx="19891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0" name="Ecuación" r:id="rId3" imgW="952200" imgH="457200" progId="Equation.3">
                  <p:embed/>
                </p:oleObj>
              </mc:Choice>
              <mc:Fallback>
                <p:oleObj name="Ecuación" r:id="rId3" imgW="9522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35125"/>
                        <a:ext cx="1989138" cy="9556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15686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833" name="Picture 9" descr="F26-4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3657600" cy="256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1676400" y="1600200"/>
          <a:ext cx="28956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1" name="Ecuación" r:id="rId6" imgW="1307880" imgH="457200" progId="Equation.3">
                  <p:embed/>
                </p:oleObj>
              </mc:Choice>
              <mc:Fallback>
                <p:oleObj name="Ecuación" r:id="rId6" imgW="130788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00200"/>
                        <a:ext cx="2895600" cy="101123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15686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835" name="Picture 11" descr="F26-4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2819400"/>
            <a:ext cx="3251200" cy="310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20000" cy="932036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Analizamos </a:t>
            </a:r>
            <a:r>
              <a:rPr lang="es-ES_tradnl" altLang="es-ES" dirty="0">
                <a:solidFill>
                  <a:srgbClr val="003399"/>
                </a:solidFill>
              </a:rPr>
              <a:t>el </a:t>
            </a:r>
            <a:r>
              <a:rPr lang="es-ES_tradnl" altLang="es-ES" u="sng" dirty="0">
                <a:solidFill>
                  <a:srgbClr val="003399"/>
                </a:solidFill>
              </a:rPr>
              <a:t>proceso de Descarga</a:t>
            </a:r>
            <a:r>
              <a:rPr lang="es-ES_tradnl" altLang="es-ES" dirty="0">
                <a:solidFill>
                  <a:srgbClr val="003399"/>
                </a:solidFill>
              </a:rPr>
              <a:t> de un condensador:</a:t>
            </a:r>
          </a:p>
          <a:p>
            <a:endParaRPr lang="es-ES_tradnl" altLang="es-ES" dirty="0">
              <a:solidFill>
                <a:srgbClr val="003399"/>
              </a:solidFill>
            </a:endParaRPr>
          </a:p>
          <a:p>
            <a:endParaRPr lang="es-ES_tradnl" altLang="es-ES" dirty="0">
              <a:solidFill>
                <a:srgbClr val="003399"/>
              </a:solidFill>
            </a:endParaRPr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11782B4A-ED25-4B21-927D-5965EA2AF288}" type="slidenum">
              <a:rPr lang="en-US" altLang="es-ES"/>
              <a:pPr/>
              <a:t>19</a:t>
            </a:fld>
            <a:endParaRPr lang="en-US" altLang="es-ES"/>
          </a:p>
        </p:txBody>
      </p:sp>
      <p:pic>
        <p:nvPicPr>
          <p:cNvPr id="71689" name="Picture 9" descr="F26-37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86"/>
          <a:stretch>
            <a:fillRect/>
          </a:stretch>
        </p:blipFill>
        <p:spPr bwMode="auto">
          <a:xfrm>
            <a:off x="1219200" y="2057400"/>
            <a:ext cx="3200400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4572000" y="1905000"/>
            <a:ext cx="4176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Iniciamos </a:t>
            </a:r>
            <a:r>
              <a:rPr lang="es-ES_tradnl" altLang="es-ES" sz="2000" dirty="0">
                <a:solidFill>
                  <a:srgbClr val="003399"/>
                </a:solidFill>
              </a:rPr>
              <a:t>con una carga inicial:     	q = q</a:t>
            </a:r>
            <a:r>
              <a:rPr lang="es-ES_tradnl" altLang="es-ES" sz="2000" baseline="-25000" dirty="0">
                <a:solidFill>
                  <a:srgbClr val="003399"/>
                </a:solidFill>
              </a:rPr>
              <a:t>0</a:t>
            </a:r>
            <a:r>
              <a:rPr lang="es-ES_tradnl" altLang="es-ES" sz="2000" dirty="0">
                <a:solidFill>
                  <a:srgbClr val="003399"/>
                </a:solidFill>
              </a:rPr>
              <a:t>   en   t = 0;          cuando se conecta el interruptor S.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572000" y="3429000"/>
            <a:ext cx="41036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Aplicamos </a:t>
            </a:r>
            <a:r>
              <a:rPr lang="es-ES_tradnl" altLang="es-ES" sz="2000" dirty="0">
                <a:solidFill>
                  <a:srgbClr val="003399"/>
                </a:solidFill>
              </a:rPr>
              <a:t>la 2ª Ley de </a:t>
            </a:r>
            <a:r>
              <a:rPr lang="es-ES_tradnl" altLang="es-ES" sz="2000" dirty="0" err="1">
                <a:solidFill>
                  <a:srgbClr val="003399"/>
                </a:solidFill>
              </a:rPr>
              <a:t>Kirchoff</a:t>
            </a:r>
            <a:r>
              <a:rPr lang="es-ES_tradnl" altLang="es-ES" sz="2000" dirty="0">
                <a:solidFill>
                  <a:srgbClr val="003399"/>
                </a:solidFill>
              </a:rPr>
              <a:t> en esta malla.</a:t>
            </a:r>
            <a:endParaRPr lang="es-ES_tradnl" altLang="es-ES" dirty="0">
              <a:solidFill>
                <a:srgbClr val="003399"/>
              </a:solidFill>
            </a:endParaRPr>
          </a:p>
          <a:p>
            <a:pPr algn="l"/>
            <a:endParaRPr lang="es-ES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71692" name="Object 12"/>
          <p:cNvGraphicFramePr>
            <a:graphicFrameLocks noChangeAspect="1"/>
          </p:cNvGraphicFramePr>
          <p:nvPr/>
        </p:nvGraphicFramePr>
        <p:xfrm>
          <a:off x="5219700" y="4173538"/>
          <a:ext cx="18669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7" name="Ecuación" r:id="rId4" imgW="952200" imgH="393480" progId="Equation.3">
                  <p:embed/>
                </p:oleObj>
              </mc:Choice>
              <mc:Fallback>
                <p:oleObj name="Ecuación" r:id="rId4" imgW="95220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173538"/>
                        <a:ext cx="18669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3" name="Object 13"/>
          <p:cNvGraphicFramePr>
            <a:graphicFrameLocks noChangeAspect="1"/>
          </p:cNvGraphicFramePr>
          <p:nvPr/>
        </p:nvGraphicFramePr>
        <p:xfrm>
          <a:off x="1770063" y="5103813"/>
          <a:ext cx="2649537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8" name="Ecuación" r:id="rId6" imgW="1307880" imgH="444240" progId="Equation.3">
                  <p:embed/>
                </p:oleObj>
              </mc:Choice>
              <mc:Fallback>
                <p:oleObj name="Ecuación" r:id="rId6" imgW="1307880" imgH="4442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5103813"/>
                        <a:ext cx="2649537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4" name="Object 14"/>
          <p:cNvGraphicFramePr>
            <a:graphicFrameLocks noChangeAspect="1"/>
          </p:cNvGraphicFramePr>
          <p:nvPr/>
        </p:nvGraphicFramePr>
        <p:xfrm>
          <a:off x="4902200" y="5084763"/>
          <a:ext cx="2946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9" name="Ecuación" r:id="rId8" imgW="1384200" imgH="431640" progId="Equation.3">
                  <p:embed/>
                </p:oleObj>
              </mc:Choice>
              <mc:Fallback>
                <p:oleObj name="Ecuación" r:id="rId8" imgW="138420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5084763"/>
                        <a:ext cx="29464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  <p:bldP spid="71690" grpId="0" autoUpdateAnimBg="0"/>
      <p:bldP spid="7169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65163"/>
            <a:ext cx="7772400" cy="792162"/>
          </a:xfrm>
        </p:spPr>
        <p:txBody>
          <a:bodyPr/>
          <a:lstStyle/>
          <a:p>
            <a:r>
              <a:rPr lang="es-ES" altLang="es-ES" b="1" dirty="0">
                <a:solidFill>
                  <a:srgbClr val="008000"/>
                </a:solidFill>
              </a:rPr>
              <a:t>1- Introducción </a:t>
            </a:r>
            <a:endParaRPr lang="es-ES" altLang="es-E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s-ES_tradnl" altLang="es-ES" dirty="0" smtClean="0">
                <a:solidFill>
                  <a:srgbClr val="FF0000"/>
                </a:solidFill>
              </a:rPr>
              <a:t> Corriente </a:t>
            </a:r>
            <a:r>
              <a:rPr lang="es-ES_tradnl" altLang="es-ES" dirty="0">
                <a:solidFill>
                  <a:srgbClr val="FF0000"/>
                </a:solidFill>
              </a:rPr>
              <a:t>Eléctrica:  </a:t>
            </a:r>
            <a:r>
              <a:rPr lang="es-ES_tradnl" altLang="es-ES" dirty="0">
                <a:solidFill>
                  <a:srgbClr val="003399"/>
                </a:solidFill>
              </a:rPr>
              <a:t>se define como el flujo de cargas eléctricas que por unidad de tiempo atraviesan un área transversal.</a:t>
            </a:r>
            <a:endParaRPr lang="es-ES_tradnl" altLang="es-ES" dirty="0">
              <a:solidFill>
                <a:srgbClr val="0000FF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chemeClr val="accent2"/>
              </a:solidFill>
            </a:endParaRPr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100392" y="6356351"/>
            <a:ext cx="761256" cy="318094"/>
          </a:xfrm>
        </p:spPr>
        <p:txBody>
          <a:bodyPr/>
          <a:lstStyle/>
          <a:p>
            <a:fld id="{4214A60D-9F8D-48B0-BFFD-9F699E9C8FEC}" type="slidenum">
              <a:rPr lang="en-US" altLang="es-ES"/>
              <a:pPr/>
              <a:t>2</a:t>
            </a:fld>
            <a:endParaRPr lang="en-US" altLang="es-ES" dirty="0"/>
          </a:p>
        </p:txBody>
      </p:sp>
      <p:sp>
        <p:nvSpPr>
          <p:cNvPr id="23652" name="Text Box 100"/>
          <p:cNvSpPr txBox="1">
            <a:spLocks noChangeArrowheads="1"/>
          </p:cNvSpPr>
          <p:nvPr/>
        </p:nvSpPr>
        <p:spPr bwMode="auto">
          <a:xfrm>
            <a:off x="827584" y="4251325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Unidad </a:t>
            </a:r>
            <a:r>
              <a:rPr lang="es-ES_tradnl" altLang="es-ES" sz="2000" dirty="0">
                <a:solidFill>
                  <a:srgbClr val="003399"/>
                </a:solidFill>
              </a:rPr>
              <a:t>en S.I.:         </a:t>
            </a:r>
            <a:r>
              <a:rPr lang="es-ES_tradnl" altLang="es-ES" dirty="0">
                <a:solidFill>
                  <a:srgbClr val="003399"/>
                </a:solidFill>
              </a:rPr>
              <a:t>1 C / 1 s </a:t>
            </a:r>
            <a:r>
              <a:rPr lang="es-ES_tradnl" altLang="es-ES" dirty="0">
                <a:solidFill>
                  <a:srgbClr val="003399"/>
                </a:solidFill>
                <a:sym typeface="Symbol" panose="05050102010706020507" pitchFamily="18" charset="2"/>
              </a:rPr>
              <a:t></a:t>
            </a:r>
            <a:r>
              <a:rPr lang="es-ES_tradnl" altLang="es-ES" dirty="0">
                <a:solidFill>
                  <a:srgbClr val="003399"/>
                </a:solidFill>
              </a:rPr>
              <a:t> 1 </a:t>
            </a: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dirty="0" smtClean="0">
                <a:solidFill>
                  <a:srgbClr val="FF0000"/>
                </a:solidFill>
              </a:rPr>
              <a:t>Amperio</a:t>
            </a:r>
            <a:endParaRPr lang="es-ES" altLang="es-ES" dirty="0">
              <a:solidFill>
                <a:srgbClr val="FF0000"/>
              </a:solidFill>
            </a:endParaRPr>
          </a:p>
        </p:txBody>
      </p:sp>
      <p:pic>
        <p:nvPicPr>
          <p:cNvPr id="23654" name="Picture 102" descr="F26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46338"/>
            <a:ext cx="4572000" cy="159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655" name="Object 103"/>
          <p:cNvGraphicFramePr>
            <a:graphicFrameLocks noChangeAspect="1"/>
          </p:cNvGraphicFramePr>
          <p:nvPr/>
        </p:nvGraphicFramePr>
        <p:xfrm>
          <a:off x="7086600" y="2840038"/>
          <a:ext cx="9144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5" name="Ecuación" r:id="rId4" imgW="482400" imgH="431640" progId="Equation.3">
                  <p:embed/>
                </p:oleObj>
              </mc:Choice>
              <mc:Fallback>
                <p:oleObj name="Ecuación" r:id="rId4" imgW="482400" imgH="43164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840038"/>
                        <a:ext cx="914400" cy="81756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21569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7" name="Text Box 105"/>
          <p:cNvSpPr txBox="1">
            <a:spLocks noChangeArrowheads="1"/>
          </p:cNvSpPr>
          <p:nvPr/>
        </p:nvSpPr>
        <p:spPr bwMode="auto">
          <a:xfrm>
            <a:off x="827584" y="4800600"/>
            <a:ext cx="746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Se </a:t>
            </a:r>
            <a:r>
              <a:rPr lang="es-ES_tradnl" altLang="es-ES" sz="2000" dirty="0">
                <a:solidFill>
                  <a:srgbClr val="003399"/>
                </a:solidFill>
              </a:rPr>
              <a:t>toma como sentido de la corriente el de las cargas positivas, aunque los que se mueven en realidad son los electrones dentro del conductor.</a:t>
            </a:r>
            <a:endParaRPr lang="es-ES" altLang="es-E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652" grpId="0" build="p" autoUpdateAnimBg="0"/>
      <p:bldP spid="2365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620000" cy="131613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Ecuación </a:t>
            </a:r>
            <a:r>
              <a:rPr lang="es-ES_tradnl" altLang="es-ES" dirty="0">
                <a:solidFill>
                  <a:srgbClr val="003399"/>
                </a:solidFill>
              </a:rPr>
              <a:t>diferencial de primer orden y de variables separables, que se resuelve también integrando:</a:t>
            </a: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0000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60432" y="6356351"/>
            <a:ext cx="444896" cy="365125"/>
          </a:xfrm>
        </p:spPr>
        <p:txBody>
          <a:bodyPr/>
          <a:lstStyle/>
          <a:p>
            <a:fld id="{6DF1369D-28EF-4EBC-B65C-29F59DCDE789}" type="slidenum">
              <a:rPr lang="en-US" altLang="es-ES"/>
              <a:pPr/>
              <a:t>20</a:t>
            </a:fld>
            <a:endParaRPr lang="en-US" altLang="es-ES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990600" y="3134072"/>
            <a:ext cx="69342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Aplicamos </a:t>
            </a:r>
            <a:r>
              <a:rPr lang="es-ES_tradnl" altLang="es-ES" sz="2000" dirty="0">
                <a:solidFill>
                  <a:srgbClr val="003399"/>
                </a:solidFill>
              </a:rPr>
              <a:t>las condiciones iniciales para obtener la constante: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Font typeface="Monotype Sorts" pitchFamily="2" charset="2"/>
              <a:buChar char="4"/>
            </a:pPr>
            <a:endParaRPr lang="es-ES_tradnl" altLang="es-ES" sz="600" dirty="0">
              <a:solidFill>
                <a:srgbClr val="003399"/>
              </a:solidFill>
            </a:endParaRPr>
          </a:p>
          <a:p>
            <a:pPr algn="l"/>
            <a:r>
              <a:rPr lang="es-ES_tradnl" altLang="es-ES" sz="2000" dirty="0"/>
              <a:t>    	      </a:t>
            </a:r>
            <a:r>
              <a:rPr lang="es-ES_tradnl" altLang="es-ES" dirty="0"/>
              <a:t>q (t = 0) = q</a:t>
            </a:r>
            <a:r>
              <a:rPr lang="es-ES_tradnl" altLang="es-ES" baseline="-25000" dirty="0"/>
              <a:t>0</a:t>
            </a:r>
            <a:r>
              <a:rPr lang="es-ES_tradnl" altLang="es-ES" dirty="0"/>
              <a:t>    </a:t>
            </a:r>
            <a:r>
              <a:rPr lang="es-ES_tradnl" altLang="es-ES" dirty="0">
                <a:sym typeface="Symbol" panose="05050102010706020507" pitchFamily="18" charset="2"/>
              </a:rPr>
              <a:t>    </a:t>
            </a:r>
            <a:r>
              <a:rPr lang="es-ES_tradnl" altLang="es-ES" dirty="0"/>
              <a:t> </a:t>
            </a:r>
            <a:r>
              <a:rPr lang="es-ES_tradnl" altLang="es-ES" dirty="0" err="1"/>
              <a:t>ln</a:t>
            </a:r>
            <a:r>
              <a:rPr lang="es-ES_tradnl" altLang="es-ES" dirty="0"/>
              <a:t> q</a:t>
            </a:r>
            <a:r>
              <a:rPr lang="es-ES_tradnl" altLang="es-ES" baseline="-25000" dirty="0"/>
              <a:t>0</a:t>
            </a:r>
            <a:r>
              <a:rPr lang="es-ES_tradnl" altLang="es-ES" dirty="0"/>
              <a:t> = </a:t>
            </a:r>
            <a:r>
              <a:rPr lang="es-ES_tradnl" altLang="es-ES" dirty="0" err="1"/>
              <a:t>Cte</a:t>
            </a:r>
            <a:endParaRPr lang="es-ES" altLang="es-ES" dirty="0"/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804562"/>
              </p:ext>
            </p:extLst>
          </p:nvPr>
        </p:nvGraphicFramePr>
        <p:xfrm>
          <a:off x="1747838" y="4200872"/>
          <a:ext cx="33575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5" name="Ecuación" r:id="rId3" imgW="1562040" imgH="431640" progId="Equation.3">
                  <p:embed/>
                </p:oleObj>
              </mc:Choice>
              <mc:Fallback>
                <p:oleObj name="Ecuación" r:id="rId3" imgW="156204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838" y="4200872"/>
                        <a:ext cx="3357562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538020"/>
              </p:ext>
            </p:extLst>
          </p:nvPr>
        </p:nvGraphicFramePr>
        <p:xfrm>
          <a:off x="5430838" y="4200872"/>
          <a:ext cx="22653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6" name="Ecuación" r:id="rId5" imgW="1054080" imgH="431640" progId="Equation.3">
                  <p:embed/>
                </p:oleObj>
              </mc:Choice>
              <mc:Fallback>
                <p:oleObj name="Ecuación" r:id="rId5" imgW="105408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838" y="4200872"/>
                        <a:ext cx="2265362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3200400" y="5420072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_tradnl" altLang="es-ES" dirty="0" smtClean="0">
                <a:solidFill>
                  <a:srgbClr val="000000"/>
                </a:solidFill>
                <a:sym typeface="Symbol" panose="05050102010706020507" pitchFamily="18" charset="2"/>
              </a:rPr>
              <a:t></a:t>
            </a:r>
            <a:r>
              <a:rPr lang="es-ES_tradnl" altLang="es-ES" dirty="0" smtClean="0">
                <a:solidFill>
                  <a:srgbClr val="000000"/>
                </a:solidFill>
              </a:rPr>
              <a:t> </a:t>
            </a:r>
            <a:r>
              <a:rPr lang="es-ES_tradnl" altLang="es-ES" dirty="0">
                <a:solidFill>
                  <a:srgbClr val="000000"/>
                </a:solidFill>
              </a:rPr>
              <a:t>= R</a:t>
            </a:r>
            <a:r>
              <a:rPr lang="es-ES_tradnl" altLang="es-ES" baseline="-25000" dirty="0">
                <a:solidFill>
                  <a:srgbClr val="000000"/>
                </a:solidFill>
              </a:rPr>
              <a:t>2</a:t>
            </a:r>
            <a:r>
              <a:rPr lang="es-ES_tradnl" altLang="es-ES" dirty="0">
                <a:solidFill>
                  <a:srgbClr val="000000"/>
                </a:solidFill>
              </a:rPr>
              <a:t> C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</a:t>
            </a:r>
            <a:r>
              <a:rPr lang="es-ES_tradnl" altLang="es-ES" dirty="0">
                <a:solidFill>
                  <a:srgbClr val="000000"/>
                </a:solidFill>
              </a:rPr>
              <a:t>  </a:t>
            </a:r>
            <a:r>
              <a:rPr lang="es-ES_tradnl" altLang="es-ES" sz="2000" dirty="0">
                <a:solidFill>
                  <a:srgbClr val="FF0000"/>
                </a:solidFill>
              </a:rPr>
              <a:t>Cte. de tiempo de descarga</a:t>
            </a:r>
            <a:endParaRPr lang="es-ES" altLang="es-ES" sz="2000" dirty="0">
              <a:solidFill>
                <a:srgbClr val="FF0000"/>
              </a:solidFill>
            </a:endParaRPr>
          </a:p>
        </p:txBody>
      </p:sp>
      <p:graphicFrame>
        <p:nvGraphicFramePr>
          <p:cNvPr id="798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45181"/>
              </p:ext>
            </p:extLst>
          </p:nvPr>
        </p:nvGraphicFramePr>
        <p:xfrm>
          <a:off x="4841875" y="2085727"/>
          <a:ext cx="2584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7" name="Ecuación" r:id="rId7" imgW="1257120" imgH="444240" progId="Equation.3">
                  <p:embed/>
                </p:oleObj>
              </mc:Choice>
              <mc:Fallback>
                <p:oleObj name="Ecuación" r:id="rId7" imgW="1257120" imgH="444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2085727"/>
                        <a:ext cx="25844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  <p:bldP spid="79876" grpId="0" autoUpdateAnimBg="0"/>
      <p:bldP spid="7988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52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8 - Circuito RC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620000" cy="449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/>
            <a:endParaRPr lang="es-ES_tradnl" altLang="es-ES">
              <a:solidFill>
                <a:srgbClr val="003399"/>
              </a:solidFill>
            </a:endParaRPr>
          </a:p>
          <a:p>
            <a:pPr algn="just"/>
            <a:endParaRPr lang="es-ES_tradnl" altLang="es-ES">
              <a:solidFill>
                <a:srgbClr val="003399"/>
              </a:solidFill>
            </a:endParaRPr>
          </a:p>
          <a:p>
            <a:pPr algn="just"/>
            <a:endParaRPr lang="es-ES_tradnl" altLang="es-ES">
              <a:solidFill>
                <a:srgbClr val="000000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22580" y="6356351"/>
            <a:ext cx="469900" cy="365125"/>
          </a:xfrm>
        </p:spPr>
        <p:txBody>
          <a:bodyPr/>
          <a:lstStyle/>
          <a:p>
            <a:fld id="{E36A104F-AFA8-4310-A1ED-5767CA052915}" type="slidenum">
              <a:rPr lang="en-US" altLang="es-ES"/>
              <a:pPr/>
              <a:t>21</a:t>
            </a:fld>
            <a:endParaRPr lang="en-US" altLang="es-ES"/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5526088" y="1635125"/>
          <a:ext cx="25193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4" name="Ecuación" r:id="rId3" imgW="1206360" imgH="457200" progId="Equation.3">
                  <p:embed/>
                </p:oleObj>
              </mc:Choice>
              <mc:Fallback>
                <p:oleObj name="Ecuación" r:id="rId3" imgW="12063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1635125"/>
                        <a:ext cx="2519362" cy="9556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15686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2111375" y="1739900"/>
          <a:ext cx="202406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5" name="Ecuación" r:id="rId5" imgW="914400" imgH="330120" progId="Equation.3">
                  <p:embed/>
                </p:oleObj>
              </mc:Choice>
              <mc:Fallback>
                <p:oleObj name="Ecuación" r:id="rId5" imgW="914400" imgH="33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1739900"/>
                        <a:ext cx="2024063" cy="7302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15686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8856" name="Picture 8" descr="F26-3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5600"/>
            <a:ext cx="3657600" cy="26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7" name="Picture 9" descr="F26-3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95600"/>
            <a:ext cx="3657600" cy="26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5000">
              <a:srgbClr val="E3D5FD"/>
            </a:gs>
            <a:gs pos="100000">
              <a:schemeClr val="bg2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086600" cy="923925"/>
          </a:xfrm>
        </p:spPr>
        <p:txBody>
          <a:bodyPr/>
          <a:lstStyle/>
          <a:p>
            <a:r>
              <a:rPr lang="es-ES" altLang="es-ES" b="1" dirty="0">
                <a:solidFill>
                  <a:srgbClr val="008000"/>
                </a:solidFill>
              </a:rPr>
              <a:t>1 - Introducción 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96200" cy="1524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Llamaremos </a:t>
            </a:r>
            <a:r>
              <a:rPr lang="es-ES_tradnl" altLang="es-ES" u="sng" dirty="0">
                <a:solidFill>
                  <a:srgbClr val="003399"/>
                </a:solidFill>
              </a:rPr>
              <a:t>Velocidad de desplazamiento</a:t>
            </a:r>
            <a:r>
              <a:rPr lang="es-ES_tradnl" altLang="es-ES" dirty="0">
                <a:solidFill>
                  <a:srgbClr val="003399"/>
                </a:solidFill>
              </a:rPr>
              <a:t> “</a:t>
            </a:r>
            <a:r>
              <a:rPr lang="es-ES_tradnl" altLang="es-ES" dirty="0" err="1">
                <a:solidFill>
                  <a:srgbClr val="003399"/>
                </a:solidFill>
              </a:rPr>
              <a:t>v</a:t>
            </a:r>
            <a:r>
              <a:rPr lang="es-ES_tradnl" altLang="es-ES" baseline="-25000" dirty="0" err="1">
                <a:solidFill>
                  <a:srgbClr val="003399"/>
                </a:solidFill>
              </a:rPr>
              <a:t>d</a:t>
            </a:r>
            <a:r>
              <a:rPr lang="es-ES_tradnl" altLang="es-ES" dirty="0">
                <a:solidFill>
                  <a:srgbClr val="003399"/>
                </a:solidFill>
              </a:rPr>
              <a:t>” a la velocidad media de los portadores de carga,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“</a:t>
            </a:r>
            <a:r>
              <a:rPr lang="es-ES_tradnl" altLang="es-ES" dirty="0">
                <a:solidFill>
                  <a:srgbClr val="003399"/>
                </a:solidFill>
              </a:rPr>
              <a:t>n” a la </a:t>
            </a:r>
            <a:r>
              <a:rPr lang="es-ES_tradnl" altLang="es-ES" u="sng" dirty="0">
                <a:solidFill>
                  <a:srgbClr val="003399"/>
                </a:solidFill>
              </a:rPr>
              <a:t>densidad</a:t>
            </a:r>
            <a:r>
              <a:rPr lang="es-ES_tradnl" altLang="es-ES" dirty="0">
                <a:solidFill>
                  <a:srgbClr val="003399"/>
                </a:solidFill>
              </a:rPr>
              <a:t> en volumen, y  “e</a:t>
            </a:r>
            <a:r>
              <a:rPr lang="es-ES_tradnl" altLang="es-ES" baseline="30000" dirty="0">
                <a:solidFill>
                  <a:srgbClr val="003399"/>
                </a:solidFill>
              </a:rPr>
              <a:t>- </a:t>
            </a:r>
            <a:r>
              <a:rPr lang="es-ES_tradnl" altLang="es-ES" dirty="0">
                <a:solidFill>
                  <a:srgbClr val="003399"/>
                </a:solidFill>
              </a:rPr>
              <a:t>”  a la </a:t>
            </a:r>
            <a:r>
              <a:rPr lang="es-ES_tradnl" altLang="es-ES" u="sng" dirty="0">
                <a:solidFill>
                  <a:srgbClr val="003399"/>
                </a:solidFill>
              </a:rPr>
              <a:t>carga</a:t>
            </a:r>
            <a:r>
              <a:rPr lang="es-ES_tradnl" altLang="es-ES" dirty="0">
                <a:solidFill>
                  <a:srgbClr val="003399"/>
                </a:solidFill>
              </a:rPr>
              <a:t> de los mismos.</a:t>
            </a:r>
            <a:endParaRPr lang="es-ES" altLang="es-ES" dirty="0">
              <a:solidFill>
                <a:srgbClr val="003399"/>
              </a:solidFill>
            </a:endParaRPr>
          </a:p>
        </p:txBody>
      </p:sp>
      <p:sp>
        <p:nvSpPr>
          <p:cNvPr id="13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153400" y="6356351"/>
            <a:ext cx="667072" cy="365125"/>
          </a:xfrm>
        </p:spPr>
        <p:txBody>
          <a:bodyPr/>
          <a:lstStyle/>
          <a:p>
            <a:fld id="{CDF86321-8DC6-4897-9E1F-44D9E5BD53D3}" type="slidenum">
              <a:rPr lang="en-US" altLang="es-ES"/>
              <a:pPr/>
              <a:t>3</a:t>
            </a:fld>
            <a:endParaRPr lang="en-US" altLang="es-E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5562600" y="2743200"/>
            <a:ext cx="297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La </a:t>
            </a:r>
            <a:r>
              <a:rPr lang="es-ES_tradnl" altLang="es-ES" sz="2000" dirty="0">
                <a:solidFill>
                  <a:srgbClr val="003399"/>
                </a:solidFill>
              </a:rPr>
              <a:t>carga contenida en un trozo de tubo:</a:t>
            </a:r>
            <a:endParaRPr lang="es-ES_tradnl" altLang="es-ES" dirty="0">
              <a:solidFill>
                <a:srgbClr val="0000FF"/>
              </a:solidFill>
            </a:endParaRPr>
          </a:p>
          <a:p>
            <a:pPr algn="just"/>
            <a:endParaRPr lang="es-ES" altLang="es-ES" dirty="0">
              <a:solidFill>
                <a:srgbClr val="0000FF"/>
              </a:solidFill>
            </a:endParaRPr>
          </a:p>
        </p:txBody>
      </p:sp>
      <p:pic>
        <p:nvPicPr>
          <p:cNvPr id="26683" name="Picture 59" descr="F26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" t="3122" b="9468"/>
          <a:stretch>
            <a:fillRect/>
          </a:stretch>
        </p:blipFill>
        <p:spPr bwMode="auto">
          <a:xfrm>
            <a:off x="1219200" y="2667000"/>
            <a:ext cx="4191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684" name="Object 60"/>
          <p:cNvGraphicFramePr>
            <a:graphicFrameLocks noChangeAspect="1"/>
          </p:cNvGraphicFramePr>
          <p:nvPr/>
        </p:nvGraphicFramePr>
        <p:xfrm>
          <a:off x="6019800" y="3409950"/>
          <a:ext cx="21336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8" name="Ecuación" r:id="rId4" imgW="1028520" imgH="241200" progId="Equation.3">
                  <p:embed/>
                </p:oleObj>
              </mc:Choice>
              <mc:Fallback>
                <p:oleObj name="Ecuación" r:id="rId4" imgW="1028520" imgH="241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409950"/>
                        <a:ext cx="21336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5562600" y="40386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La </a:t>
            </a:r>
            <a:r>
              <a:rPr lang="es-ES_tradnl" altLang="es-ES" sz="2000" dirty="0">
                <a:solidFill>
                  <a:srgbClr val="003399"/>
                </a:solidFill>
              </a:rPr>
              <a:t>corriente eléctrica:</a:t>
            </a:r>
            <a:endParaRPr lang="es-ES_tradnl" altLang="es-ES" dirty="0">
              <a:solidFill>
                <a:srgbClr val="0000FF"/>
              </a:solidFill>
            </a:endParaRPr>
          </a:p>
          <a:p>
            <a:pPr algn="just"/>
            <a:endParaRPr lang="es-ES" altLang="es-ES" dirty="0">
              <a:solidFill>
                <a:srgbClr val="0000FF"/>
              </a:solidFill>
            </a:endParaRPr>
          </a:p>
        </p:txBody>
      </p:sp>
      <p:graphicFrame>
        <p:nvGraphicFramePr>
          <p:cNvPr id="26686" name="Object 62"/>
          <p:cNvGraphicFramePr>
            <a:graphicFrameLocks noChangeAspect="1"/>
          </p:cNvGraphicFramePr>
          <p:nvPr/>
        </p:nvGraphicFramePr>
        <p:xfrm>
          <a:off x="6324600" y="4572000"/>
          <a:ext cx="14478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9" name="Ecuación" r:id="rId6" imgW="736560" imgH="241200" progId="Equation.3">
                  <p:embed/>
                </p:oleObj>
              </mc:Choice>
              <mc:Fallback>
                <p:oleObj name="Ecuación" r:id="rId6" imgW="736560" imgH="241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572000"/>
                        <a:ext cx="1447800" cy="4524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1066800" y="5334000"/>
            <a:ext cx="312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Y </a:t>
            </a:r>
            <a:r>
              <a:rPr lang="es-ES_tradnl" altLang="es-ES" sz="2000" dirty="0">
                <a:solidFill>
                  <a:srgbClr val="003399"/>
                </a:solidFill>
              </a:rPr>
              <a:t>se define la </a:t>
            </a:r>
            <a:r>
              <a:rPr lang="es-ES_tradnl" altLang="es-ES" sz="2000" u="sng" dirty="0">
                <a:solidFill>
                  <a:srgbClr val="003399"/>
                </a:solidFill>
              </a:rPr>
              <a:t>densidad de corriente eléctrica</a:t>
            </a:r>
            <a:r>
              <a:rPr lang="es-ES_tradnl" altLang="es-ES" sz="2000" dirty="0">
                <a:solidFill>
                  <a:srgbClr val="003399"/>
                </a:solidFill>
              </a:rPr>
              <a:t>:</a:t>
            </a:r>
            <a:endParaRPr lang="es-ES" altLang="es-ES" dirty="0">
              <a:solidFill>
                <a:srgbClr val="0000FF"/>
              </a:solidFill>
            </a:endParaRPr>
          </a:p>
        </p:txBody>
      </p:sp>
      <p:graphicFrame>
        <p:nvGraphicFramePr>
          <p:cNvPr id="26688" name="Object 64"/>
          <p:cNvGraphicFramePr>
            <a:graphicFrameLocks noChangeAspect="1"/>
          </p:cNvGraphicFramePr>
          <p:nvPr/>
        </p:nvGraphicFramePr>
        <p:xfrm>
          <a:off x="4394200" y="5324475"/>
          <a:ext cx="22955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0" name="Ecuación" r:id="rId8" imgW="1117440" imgH="393480" progId="Equation.3">
                  <p:embed/>
                </p:oleObj>
              </mc:Choice>
              <mc:Fallback>
                <p:oleObj name="Ecuación" r:id="rId8" imgW="1117440" imgH="39348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5324475"/>
                        <a:ext cx="22955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9" name="Object 65"/>
          <p:cNvGraphicFramePr>
            <a:graphicFrameLocks noChangeAspect="1"/>
          </p:cNvGraphicFramePr>
          <p:nvPr/>
        </p:nvGraphicFramePr>
        <p:xfrm>
          <a:off x="6781800" y="5441950"/>
          <a:ext cx="17526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1" name="Ecuación" r:id="rId10" imgW="876240" imgH="317160" progId="Equation.3">
                  <p:embed/>
                </p:oleObj>
              </mc:Choice>
              <mc:Fallback>
                <p:oleObj name="Ecuación" r:id="rId10" imgW="876240" imgH="31716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441950"/>
                        <a:ext cx="1752600" cy="6334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Marcador de pie de página 4"/>
          <p:cNvSpPr txBox="1">
            <a:spLocks/>
          </p:cNvSpPr>
          <p:nvPr/>
        </p:nvSpPr>
        <p:spPr>
          <a:xfrm>
            <a:off x="2987824" y="637624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9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s-ES" dirty="0" err="1" smtClean="0"/>
              <a:t>Física</a:t>
            </a:r>
            <a:r>
              <a:rPr lang="en-US" altLang="es-ES" dirty="0" smtClean="0"/>
              <a:t> II. </a:t>
            </a:r>
            <a:r>
              <a:rPr lang="en-US" altLang="es-ES" dirty="0" err="1" smtClean="0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  <p:bldP spid="26663" grpId="0" autoUpdateAnimBg="0"/>
      <p:bldP spid="26685" grpId="0" autoUpdateAnimBg="0"/>
      <p:bldP spid="2668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772400" cy="923925"/>
          </a:xfrm>
        </p:spPr>
        <p:txBody>
          <a:bodyPr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2 - Ley de Ohm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848600" cy="16211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</a:t>
            </a:r>
            <a:r>
              <a:rPr lang="es-ES_tradnl" altLang="es-ES" dirty="0">
                <a:solidFill>
                  <a:srgbClr val="003399"/>
                </a:solidFill>
              </a:rPr>
              <a:t>mantener la velocidad de las cargas hay que gastar energía, manteniendo una fuerza sobre ellas.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</a:t>
            </a:r>
            <a:r>
              <a:rPr lang="es-ES_tradnl" altLang="es-ES" dirty="0">
                <a:solidFill>
                  <a:srgbClr val="003399"/>
                </a:solidFill>
              </a:rPr>
              <a:t>esto deberemos aplicar un campo Eléctrico, que produce una densidad de corriente proporcional al campo aplicado: </a:t>
            </a:r>
            <a:endParaRPr lang="es-ES" altLang="es-ES" dirty="0">
              <a:solidFill>
                <a:srgbClr val="003399"/>
              </a:solidFill>
            </a:endParaRPr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4BAF9023-8D35-4F4C-A61E-9C1BCF8039B9}" type="slidenum">
              <a:rPr lang="en-US" altLang="es-ES"/>
              <a:pPr/>
              <a:t>4</a:t>
            </a:fld>
            <a:endParaRPr lang="en-US" altLang="es-ES"/>
          </a:p>
        </p:txBody>
      </p:sp>
      <p:graphicFrame>
        <p:nvGraphicFramePr>
          <p:cNvPr id="27720" name="Object 72"/>
          <p:cNvGraphicFramePr>
            <a:graphicFrameLocks noChangeAspect="1"/>
          </p:cNvGraphicFramePr>
          <p:nvPr/>
        </p:nvGraphicFramePr>
        <p:xfrm>
          <a:off x="1905000" y="38100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cuación" r:id="rId3" imgW="660240" imgH="241200" progId="Equation.3">
                  <p:embed/>
                </p:oleObj>
              </mc:Choice>
              <mc:Fallback>
                <p:oleObj name="Ecuación" r:id="rId3" imgW="66024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810000"/>
                        <a:ext cx="1371600" cy="49688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27451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2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56745"/>
              </p:ext>
            </p:extLst>
          </p:nvPr>
        </p:nvGraphicFramePr>
        <p:xfrm>
          <a:off x="7323658" y="2572073"/>
          <a:ext cx="9207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cuación" r:id="rId5" imgW="444240" imgH="241200" progId="Equation.3">
                  <p:embed/>
                </p:oleObj>
              </mc:Choice>
              <mc:Fallback>
                <p:oleObj name="Ecuación" r:id="rId5" imgW="444240" imgH="2412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3658" y="2572073"/>
                        <a:ext cx="9207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914400" y="2895600"/>
            <a:ext cx="746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La </a:t>
            </a:r>
            <a:r>
              <a:rPr lang="es-ES_tradnl" altLang="es-ES" sz="2000" dirty="0">
                <a:solidFill>
                  <a:srgbClr val="003399"/>
                </a:solidFill>
              </a:rPr>
              <a:t>cte. de proporcionalidad </a:t>
            </a:r>
            <a:r>
              <a:rPr lang="es-ES_tradnl" altLang="es-ES" sz="2000" dirty="0">
                <a:solidFill>
                  <a:srgbClr val="FF0000"/>
                </a:solidFill>
                <a:sym typeface="Symbol" panose="05050102010706020507" pitchFamily="18" charset="2"/>
              </a:rPr>
              <a:t>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, s</a:t>
            </a:r>
            <a:r>
              <a:rPr lang="es-ES_tradnl" altLang="es-ES" sz="2000" dirty="0">
                <a:solidFill>
                  <a:srgbClr val="003399"/>
                </a:solidFill>
              </a:rPr>
              <a:t>e llama </a:t>
            </a:r>
            <a:r>
              <a:rPr lang="es-ES_tradnl" altLang="es-ES" sz="2000" dirty="0">
                <a:solidFill>
                  <a:srgbClr val="FF0000"/>
                </a:solidFill>
              </a:rPr>
              <a:t>Conductividad</a:t>
            </a:r>
            <a:r>
              <a:rPr lang="es-ES_tradnl" altLang="es-ES" sz="2000" dirty="0">
                <a:solidFill>
                  <a:srgbClr val="003399"/>
                </a:solidFill>
              </a:rPr>
              <a:t>; </a:t>
            </a:r>
          </a:p>
          <a:p>
            <a:pPr algn="just">
              <a:buClr>
                <a:schemeClr val="accent1"/>
              </a:buClr>
            </a:pPr>
            <a:r>
              <a:rPr lang="es-ES_tradnl" altLang="es-ES" sz="2000" dirty="0" smtClean="0">
                <a:solidFill>
                  <a:srgbClr val="003399"/>
                </a:solidFill>
              </a:rPr>
              <a:t>y </a:t>
            </a:r>
            <a:r>
              <a:rPr lang="es-ES_tradnl" altLang="es-ES" sz="2000" dirty="0">
                <a:solidFill>
                  <a:srgbClr val="003399"/>
                </a:solidFill>
              </a:rPr>
              <a:t>su inverso </a:t>
            </a:r>
            <a:r>
              <a:rPr lang="es-ES_tradnl" altLang="es-ES" sz="2000" dirty="0">
                <a:solidFill>
                  <a:srgbClr val="FF0000"/>
                </a:solidFill>
                <a:sym typeface="Symbol" panose="05050102010706020507" pitchFamily="18" charset="2"/>
              </a:rPr>
              <a:t></a:t>
            </a:r>
            <a:r>
              <a:rPr lang="es-ES_tradnl" altLang="es-ES" sz="2000" dirty="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es-ES_tradnl" altLang="es-ES" sz="2000" dirty="0">
                <a:solidFill>
                  <a:srgbClr val="003399"/>
                </a:solidFill>
              </a:rPr>
              <a:t>,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 </a:t>
            </a:r>
            <a:r>
              <a:rPr lang="es-ES_tradnl" altLang="es-ES" sz="2000" dirty="0">
                <a:solidFill>
                  <a:srgbClr val="FF0000"/>
                </a:solidFill>
                <a:sym typeface="Symbol" panose="05050102010706020507" pitchFamily="18" charset="2"/>
              </a:rPr>
              <a:t>Resis</a:t>
            </a:r>
            <a:r>
              <a:rPr lang="es-ES_tradnl" altLang="es-ES" sz="2000" dirty="0">
                <a:solidFill>
                  <a:srgbClr val="FF0000"/>
                </a:solidFill>
              </a:rPr>
              <a:t>tividad</a:t>
            </a:r>
            <a:r>
              <a:rPr lang="es-ES_tradnl" altLang="es-ES" sz="2000" dirty="0">
                <a:solidFill>
                  <a:srgbClr val="003399"/>
                </a:solidFill>
              </a:rPr>
              <a:t>. Así, queda: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27723" name="Text Box 75"/>
          <p:cNvSpPr txBox="1">
            <a:spLocks noChangeArrowheads="1"/>
          </p:cNvSpPr>
          <p:nvPr/>
        </p:nvSpPr>
        <p:spPr bwMode="auto">
          <a:xfrm>
            <a:off x="683568" y="4573577"/>
            <a:ext cx="327883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Aplicamos </a:t>
            </a:r>
            <a:r>
              <a:rPr lang="es-ES_tradnl" altLang="es-ES" sz="2000" dirty="0">
                <a:solidFill>
                  <a:srgbClr val="003399"/>
                </a:solidFill>
              </a:rPr>
              <a:t>esta ley al caso particular de un conductor en forma de hilo: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pic>
        <p:nvPicPr>
          <p:cNvPr id="27724" name="Picture 76" descr="F26-0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6" t="2773" b="11267"/>
          <a:stretch>
            <a:fillRect/>
          </a:stretch>
        </p:blipFill>
        <p:spPr bwMode="auto">
          <a:xfrm>
            <a:off x="4283968" y="3803104"/>
            <a:ext cx="4267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722" grpId="0" autoUpdateAnimBg="0"/>
      <p:bldP spid="27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60960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2 - Ley de Ohm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772400" cy="88582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Aplicamos</a:t>
            </a:r>
            <a:r>
              <a:rPr lang="es-ES_tradnl" altLang="es-ES" dirty="0">
                <a:solidFill>
                  <a:srgbClr val="003399"/>
                </a:solidFill>
              </a:rPr>
              <a:t>, primero, la relación entre el campo y el potencial:</a:t>
            </a:r>
          </a:p>
          <a:p>
            <a:pPr algn="just">
              <a:buFont typeface="Monotype Sorts" pitchFamily="2" charset="2"/>
              <a:buNone/>
            </a:pPr>
            <a:endParaRPr lang="es-ES" altLang="es-ES" dirty="0">
              <a:solidFill>
                <a:srgbClr val="0000FF"/>
              </a:solidFill>
            </a:endParaRPr>
          </a:p>
          <a:p>
            <a:pPr algn="just">
              <a:buFont typeface="Monotype Sorts" pitchFamily="2" charset="2"/>
              <a:buNone/>
            </a:pPr>
            <a:endParaRPr lang="es-ES" altLang="es-ES" dirty="0">
              <a:solidFill>
                <a:schemeClr val="tx1"/>
              </a:solidFill>
            </a:endParaRPr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05514" y="6356351"/>
            <a:ext cx="486966" cy="365125"/>
          </a:xfrm>
        </p:spPr>
        <p:txBody>
          <a:bodyPr/>
          <a:lstStyle/>
          <a:p>
            <a:fld id="{86089DFB-56F9-4FE4-9A1F-94C7365E0AE0}" type="slidenum">
              <a:rPr lang="en-US" altLang="es-ES"/>
              <a:pPr/>
              <a:t>5</a:t>
            </a:fld>
            <a:endParaRPr lang="en-US" altLang="es-ES"/>
          </a:p>
        </p:txBody>
      </p:sp>
      <p:graphicFrame>
        <p:nvGraphicFramePr>
          <p:cNvPr id="9267" name="Object 51"/>
          <p:cNvGraphicFramePr>
            <a:graphicFrameLocks noChangeAspect="1"/>
          </p:cNvGraphicFramePr>
          <p:nvPr/>
        </p:nvGraphicFramePr>
        <p:xfrm>
          <a:off x="2247900" y="1838325"/>
          <a:ext cx="44767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6" name="Ecuación" r:id="rId3" imgW="2108160" imgH="355320" progId="Equation.3">
                  <p:embed/>
                </p:oleObj>
              </mc:Choice>
              <mc:Fallback>
                <p:oleObj name="Ecuación" r:id="rId3" imgW="2108160" imgH="35532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838325"/>
                        <a:ext cx="447675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8" name="Object 52"/>
          <p:cNvGraphicFramePr>
            <a:graphicFrameLocks noChangeAspect="1"/>
          </p:cNvGraphicFramePr>
          <p:nvPr/>
        </p:nvGraphicFramePr>
        <p:xfrm>
          <a:off x="1371600" y="3209925"/>
          <a:ext cx="27384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7" name="Ecuación" r:id="rId5" imgW="1358640" imgH="355320" progId="Equation.3">
                  <p:embed/>
                </p:oleObj>
              </mc:Choice>
              <mc:Fallback>
                <p:oleObj name="Ecuación" r:id="rId5" imgW="1358640" imgH="35532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09925"/>
                        <a:ext cx="2738438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990600" y="2667000"/>
            <a:ext cx="746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Por </a:t>
            </a:r>
            <a:r>
              <a:rPr lang="es-ES_tradnl" altLang="es-ES" sz="2000" dirty="0">
                <a:solidFill>
                  <a:srgbClr val="003399"/>
                </a:solidFill>
              </a:rPr>
              <a:t>otro lado, aplicando la ley de Ohm: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9270" name="Object 54"/>
          <p:cNvGraphicFramePr>
            <a:graphicFrameLocks noChangeAspect="1"/>
          </p:cNvGraphicFramePr>
          <p:nvPr/>
        </p:nvGraphicFramePr>
        <p:xfrm>
          <a:off x="5486400" y="3124200"/>
          <a:ext cx="271303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8" name="Ecuación" r:id="rId7" imgW="1346040" imgH="393480" progId="Equation.3">
                  <p:embed/>
                </p:oleObj>
              </mc:Choice>
              <mc:Fallback>
                <p:oleObj name="Ecuación" r:id="rId7" imgW="1346040" imgH="3934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124200"/>
                        <a:ext cx="2713038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4103688" y="3171825"/>
          <a:ext cx="13827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9" name="Ecuación" r:id="rId9" imgW="685800" imgH="355320" progId="Equation.3">
                  <p:embed/>
                </p:oleObj>
              </mc:Choice>
              <mc:Fallback>
                <p:oleObj name="Ecuación" r:id="rId9" imgW="685800" imgH="35532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3171825"/>
                        <a:ext cx="138271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2" name="Object 56"/>
          <p:cNvGraphicFramePr>
            <a:graphicFrameLocks noChangeAspect="1"/>
          </p:cNvGraphicFramePr>
          <p:nvPr/>
        </p:nvGraphicFramePr>
        <p:xfrm>
          <a:off x="5029200" y="3857625"/>
          <a:ext cx="17907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0" name="Ecuación" r:id="rId11" imgW="888840" imgH="393480" progId="Equation.3">
                  <p:embed/>
                </p:oleObj>
              </mc:Choice>
              <mc:Fallback>
                <p:oleObj name="Ecuación" r:id="rId11" imgW="888840" imgH="39348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57625"/>
                        <a:ext cx="179070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990600" y="4022725"/>
            <a:ext cx="502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Uniendo </a:t>
            </a:r>
            <a:r>
              <a:rPr lang="es-ES_tradnl" altLang="es-ES" sz="2000" dirty="0">
                <a:solidFill>
                  <a:srgbClr val="003399"/>
                </a:solidFill>
              </a:rPr>
              <a:t>las dos expresiones: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990600" y="4708525"/>
            <a:ext cx="473352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Definimos </a:t>
            </a:r>
            <a:r>
              <a:rPr lang="es-ES_tradnl" altLang="es-ES" sz="2000" dirty="0">
                <a:solidFill>
                  <a:srgbClr val="003399"/>
                </a:solidFill>
              </a:rPr>
              <a:t>la </a:t>
            </a:r>
            <a:r>
              <a:rPr lang="es-ES_tradnl" altLang="es-ES" sz="2000" dirty="0">
                <a:solidFill>
                  <a:srgbClr val="FF0000"/>
                </a:solidFill>
              </a:rPr>
              <a:t>Resistencia del hilo</a:t>
            </a:r>
            <a:r>
              <a:rPr lang="es-ES_tradnl" altLang="es-ES" sz="2000" dirty="0">
                <a:solidFill>
                  <a:srgbClr val="003399"/>
                </a:solidFill>
              </a:rPr>
              <a:t>: 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9275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69644"/>
              </p:ext>
            </p:extLst>
          </p:nvPr>
        </p:nvGraphicFramePr>
        <p:xfrm>
          <a:off x="3152775" y="5232400"/>
          <a:ext cx="14319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1" name="Ecuación" r:id="rId13" imgW="711000" imgH="393480" progId="Equation.3">
                  <p:embed/>
                </p:oleObj>
              </mc:Choice>
              <mc:Fallback>
                <p:oleObj name="Ecuación" r:id="rId13" imgW="711000" imgH="39348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5232400"/>
                        <a:ext cx="1431925" cy="7905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6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209771"/>
              </p:ext>
            </p:extLst>
          </p:nvPr>
        </p:nvGraphicFramePr>
        <p:xfrm>
          <a:off x="5344319" y="5359400"/>
          <a:ext cx="13509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2" name="Ecuación" r:id="rId15" imgW="672840" imgH="203040" progId="Equation.3">
                  <p:embed/>
                </p:oleObj>
              </mc:Choice>
              <mc:Fallback>
                <p:oleObj name="Ecuación" r:id="rId15" imgW="672840" imgH="20304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4319" y="5359400"/>
                        <a:ext cx="1350962" cy="4064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folHlink"/>
                          </a:gs>
                          <a:gs pos="100000">
                            <a:schemeClr val="folHlink">
                              <a:gamma/>
                              <a:tint val="21569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69" grpId="0" build="p" autoUpdateAnimBg="0"/>
      <p:bldP spid="9273" grpId="0" build="p" autoUpdateAnimBg="0"/>
      <p:bldP spid="927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162800" cy="11430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2 - Ley de Ohm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543800" cy="162116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Unidades</a:t>
            </a:r>
            <a:r>
              <a:rPr lang="es-ES_tradnl" altLang="es-ES" dirty="0">
                <a:solidFill>
                  <a:srgbClr val="003399"/>
                </a:solidFill>
              </a:rPr>
              <a:t>:</a:t>
            </a:r>
          </a:p>
          <a:p>
            <a:pPr lvl="2"/>
            <a:r>
              <a:rPr lang="es-ES_tradnl" altLang="es-ES" u="sng" dirty="0">
                <a:solidFill>
                  <a:srgbClr val="003399"/>
                </a:solidFill>
              </a:rPr>
              <a:t>Resistencia</a:t>
            </a:r>
            <a:r>
              <a:rPr lang="es-ES_tradnl" altLang="es-ES" dirty="0">
                <a:solidFill>
                  <a:srgbClr val="003399"/>
                </a:solidFill>
              </a:rPr>
              <a:t>:   	     </a:t>
            </a:r>
            <a:r>
              <a:rPr lang="es-ES_tradnl" altLang="es-ES" dirty="0">
                <a:solidFill>
                  <a:srgbClr val="000000"/>
                </a:solidFill>
              </a:rPr>
              <a:t>1 Volt /  1 </a:t>
            </a:r>
            <a:r>
              <a:rPr lang="es-ES_tradnl" altLang="es-ES" dirty="0" err="1">
                <a:solidFill>
                  <a:srgbClr val="000000"/>
                </a:solidFill>
              </a:rPr>
              <a:t>Amp</a:t>
            </a:r>
            <a:r>
              <a:rPr lang="es-ES_tradnl" altLang="es-ES" dirty="0">
                <a:solidFill>
                  <a:srgbClr val="000000"/>
                </a:solidFill>
              </a:rPr>
              <a:t> 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es-ES_tradnl" altLang="es-ES" dirty="0">
                <a:solidFill>
                  <a:srgbClr val="000000"/>
                </a:solidFill>
              </a:rPr>
              <a:t>  1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  <a:r>
              <a:rPr lang="es-ES_tradnl" altLang="es-ES" dirty="0">
                <a:solidFill>
                  <a:srgbClr val="000000"/>
                </a:solidFill>
              </a:rPr>
              <a:t>  (</a:t>
            </a:r>
            <a:r>
              <a:rPr lang="es-ES_tradnl" altLang="es-ES" dirty="0">
                <a:solidFill>
                  <a:srgbClr val="FF0000"/>
                </a:solidFill>
              </a:rPr>
              <a:t>ohmio</a:t>
            </a:r>
            <a:r>
              <a:rPr lang="es-ES_tradnl" altLang="es-ES" dirty="0">
                <a:solidFill>
                  <a:srgbClr val="000000"/>
                </a:solidFill>
              </a:rPr>
              <a:t>)</a:t>
            </a:r>
          </a:p>
          <a:p>
            <a:pPr lvl="2" algn="just"/>
            <a:r>
              <a:rPr lang="es-ES_tradnl" altLang="es-ES" u="sng" dirty="0">
                <a:solidFill>
                  <a:srgbClr val="003399"/>
                </a:solidFill>
              </a:rPr>
              <a:t>Resistividad</a:t>
            </a:r>
            <a:r>
              <a:rPr lang="es-ES_tradnl" altLang="es-ES" dirty="0">
                <a:solidFill>
                  <a:srgbClr val="003399"/>
                </a:solidFill>
              </a:rPr>
              <a:t>:</a:t>
            </a:r>
            <a:r>
              <a:rPr lang="es-ES_tradnl" altLang="es-ES" dirty="0">
                <a:solidFill>
                  <a:srgbClr val="000000"/>
                </a:solidFill>
              </a:rPr>
              <a:t>	     1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  <a:r>
              <a:rPr lang="es-ES_tradnl" altLang="es-ES" dirty="0">
                <a:solidFill>
                  <a:srgbClr val="000000"/>
                </a:solidFill>
              </a:rPr>
              <a:t>  1 m</a:t>
            </a:r>
            <a:r>
              <a:rPr lang="es-ES_tradnl" altLang="es-ES" baseline="30000" dirty="0">
                <a:solidFill>
                  <a:srgbClr val="000000"/>
                </a:solidFill>
              </a:rPr>
              <a:t>2</a:t>
            </a:r>
            <a:r>
              <a:rPr lang="es-ES_tradnl" altLang="es-ES" dirty="0">
                <a:solidFill>
                  <a:srgbClr val="000000"/>
                </a:solidFill>
              </a:rPr>
              <a:t> / 1 m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es-ES_tradnl" altLang="es-ES" dirty="0">
                <a:solidFill>
                  <a:srgbClr val="000000"/>
                </a:solidFill>
              </a:rPr>
              <a:t>   1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  <a:r>
              <a:rPr lang="es-ES_tradnl" altLang="es-ES" dirty="0">
                <a:solidFill>
                  <a:srgbClr val="000000"/>
                </a:solidFill>
              </a:rPr>
              <a:t> m</a:t>
            </a:r>
          </a:p>
          <a:p>
            <a:pPr lvl="2" algn="just"/>
            <a:r>
              <a:rPr lang="es-ES_tradnl" altLang="es-ES" u="sng" dirty="0">
                <a:solidFill>
                  <a:srgbClr val="003399"/>
                </a:solidFill>
              </a:rPr>
              <a:t>Conductividad</a:t>
            </a:r>
            <a:r>
              <a:rPr lang="es-ES_tradnl" altLang="es-ES" dirty="0">
                <a:solidFill>
                  <a:srgbClr val="003399"/>
                </a:solidFill>
              </a:rPr>
              <a:t>:	</a:t>
            </a:r>
            <a:r>
              <a:rPr lang="es-ES_tradnl" altLang="es-ES" dirty="0">
                <a:solidFill>
                  <a:srgbClr val="000000"/>
                </a:solidFill>
              </a:rPr>
              <a:t>     1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  <a:r>
              <a:rPr lang="es-ES_tradnl" altLang="es-ES" baseline="30000" dirty="0">
                <a:solidFill>
                  <a:srgbClr val="000000"/>
                </a:solidFill>
              </a:rPr>
              <a:t>-1</a:t>
            </a:r>
            <a:r>
              <a:rPr lang="es-ES_tradnl" altLang="es-ES" dirty="0">
                <a:solidFill>
                  <a:srgbClr val="000000"/>
                </a:solidFill>
              </a:rPr>
              <a:t> m</a:t>
            </a:r>
            <a:r>
              <a:rPr lang="es-ES_tradnl" altLang="es-ES" baseline="30000" dirty="0">
                <a:solidFill>
                  <a:srgbClr val="000000"/>
                </a:solidFill>
              </a:rPr>
              <a:t>-1</a:t>
            </a:r>
            <a:r>
              <a:rPr lang="es-ES_tradnl" altLang="es-ES" dirty="0">
                <a:solidFill>
                  <a:srgbClr val="000000"/>
                </a:solidFill>
              </a:rPr>
              <a:t>   </a:t>
            </a:r>
            <a:r>
              <a:rPr lang="es-ES_tradnl" altLang="es-ES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es-ES_tradnl" altLang="es-ES" dirty="0">
                <a:solidFill>
                  <a:srgbClr val="000000"/>
                </a:solidFill>
              </a:rPr>
              <a:t>   1  S/m    (</a:t>
            </a:r>
            <a:r>
              <a:rPr lang="es-ES_tradnl" altLang="es-ES" dirty="0">
                <a:solidFill>
                  <a:srgbClr val="FF0000"/>
                </a:solidFill>
              </a:rPr>
              <a:t>Siemens</a:t>
            </a:r>
            <a:r>
              <a:rPr lang="es-ES_tradnl" altLang="es-ES" dirty="0">
                <a:solidFill>
                  <a:srgbClr val="000000"/>
                </a:solidFill>
              </a:rPr>
              <a:t>) </a:t>
            </a:r>
          </a:p>
          <a:p>
            <a:endParaRPr lang="es-ES_tradnl" altLang="es-ES" dirty="0">
              <a:solidFill>
                <a:srgbClr val="0000FF"/>
              </a:solidFill>
            </a:endParaRP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524A2849-CB0B-4C69-BF23-B29C05FBF244}" type="slidenum">
              <a:rPr lang="en-US" altLang="es-ES"/>
              <a:pPr/>
              <a:t>6</a:t>
            </a:fld>
            <a:endParaRPr lang="en-US" altLang="es-ES"/>
          </a:p>
        </p:txBody>
      </p:sp>
      <p:pic>
        <p:nvPicPr>
          <p:cNvPr id="10287" name="Picture 47" descr="F26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0" b="12859"/>
          <a:stretch>
            <a:fillRect/>
          </a:stretch>
        </p:blipFill>
        <p:spPr bwMode="auto">
          <a:xfrm>
            <a:off x="2339752" y="3856508"/>
            <a:ext cx="5029200" cy="223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971600" y="2971800"/>
            <a:ext cx="746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Vemos </a:t>
            </a:r>
            <a:r>
              <a:rPr lang="es-ES_tradnl" altLang="es-ES" sz="2000" dirty="0">
                <a:solidFill>
                  <a:srgbClr val="003399"/>
                </a:solidFill>
              </a:rPr>
              <a:t>las relaciones entre potencial e intensidad para materiales óhmicos y no óhmicos.</a:t>
            </a:r>
            <a:endParaRPr lang="es-ES" altLang="es-ES" dirty="0">
              <a:solidFill>
                <a:srgbClr val="000000"/>
              </a:solidFill>
            </a:endParaRPr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10400" cy="9906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2 - Ley de Ohm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47800"/>
            <a:ext cx="7935416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s-ES_tradnl" altLang="es-ES" dirty="0" smtClean="0">
                <a:solidFill>
                  <a:srgbClr val="003399"/>
                </a:solidFill>
              </a:rPr>
              <a:t>  La </a:t>
            </a:r>
            <a:r>
              <a:rPr lang="es-ES_tradnl" altLang="es-ES" dirty="0">
                <a:solidFill>
                  <a:srgbClr val="003399"/>
                </a:solidFill>
              </a:rPr>
              <a:t>resistividad de los metales depende de la temperatura de estos:</a:t>
            </a:r>
            <a:endParaRPr lang="es-ES" altLang="es-ES" dirty="0">
              <a:solidFill>
                <a:schemeClr val="tx1"/>
              </a:solidFill>
            </a:endParaRPr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05514" y="6356351"/>
            <a:ext cx="414958" cy="365125"/>
          </a:xfrm>
        </p:spPr>
        <p:txBody>
          <a:bodyPr/>
          <a:lstStyle/>
          <a:p>
            <a:fld id="{EA71EE04-FFF5-4BD9-BD35-BA05CF2F752A}" type="slidenum">
              <a:rPr lang="en-US" altLang="es-ES"/>
              <a:pPr/>
              <a:t>7</a:t>
            </a:fld>
            <a:endParaRPr lang="en-US" altLang="es-ES" dirty="0"/>
          </a:p>
        </p:txBody>
      </p:sp>
      <p:pic>
        <p:nvPicPr>
          <p:cNvPr id="38987" name="Picture 75" descr="F27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3048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89" name="Picture 77" descr="resisti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4"/>
          <a:stretch>
            <a:fillRect/>
          </a:stretch>
        </p:blipFill>
        <p:spPr bwMode="auto">
          <a:xfrm>
            <a:off x="4495800" y="2209800"/>
            <a:ext cx="3981450" cy="299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90" name="Text Box 78"/>
          <p:cNvSpPr txBox="1">
            <a:spLocks noChangeArrowheads="1"/>
          </p:cNvSpPr>
          <p:nvPr/>
        </p:nvSpPr>
        <p:spPr bwMode="auto">
          <a:xfrm>
            <a:off x="1371600" y="556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Superconductividad</a:t>
            </a:r>
            <a:endParaRPr lang="es-ES" altLang="es-ES" dirty="0">
              <a:solidFill>
                <a:srgbClr val="000000"/>
              </a:solidFill>
            </a:endParaRPr>
          </a:p>
        </p:txBody>
      </p:sp>
      <p:sp>
        <p:nvSpPr>
          <p:cNvPr id="38991" name="Text Box 79"/>
          <p:cNvSpPr txBox="1">
            <a:spLocks noChangeArrowheads="1"/>
          </p:cNvSpPr>
          <p:nvPr/>
        </p:nvSpPr>
        <p:spPr bwMode="auto">
          <a:xfrm>
            <a:off x="4419600" y="5562600"/>
            <a:ext cx="403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Parte </a:t>
            </a:r>
            <a:r>
              <a:rPr lang="es-ES_tradnl" altLang="es-ES" sz="2000" dirty="0">
                <a:solidFill>
                  <a:srgbClr val="003399"/>
                </a:solidFill>
              </a:rPr>
              <a:t>alta:    </a:t>
            </a:r>
            <a:r>
              <a:rPr lang="es-ES_tradnl" altLang="es-ES" sz="2000" dirty="0">
                <a:solidFill>
                  <a:srgbClr val="000000"/>
                </a:solidFill>
                <a:sym typeface="Symbol" panose="05050102010706020507" pitchFamily="18" charset="2"/>
              </a:rPr>
              <a:t></a:t>
            </a:r>
            <a:r>
              <a:rPr lang="es-ES_tradnl" altLang="es-ES" sz="2000" baseline="-25000" dirty="0">
                <a:solidFill>
                  <a:srgbClr val="000000"/>
                </a:solidFill>
              </a:rPr>
              <a:t>t</a:t>
            </a:r>
            <a:r>
              <a:rPr lang="es-ES_tradnl" altLang="es-ES" sz="2000" dirty="0">
                <a:solidFill>
                  <a:srgbClr val="000000"/>
                </a:solidFill>
              </a:rPr>
              <a:t> = </a:t>
            </a:r>
            <a:r>
              <a:rPr lang="es-ES_tradnl" altLang="es-ES" sz="2000" dirty="0">
                <a:solidFill>
                  <a:srgbClr val="000000"/>
                </a:solidFill>
                <a:sym typeface="Symbol" panose="05050102010706020507" pitchFamily="18" charset="2"/>
              </a:rPr>
              <a:t></a:t>
            </a:r>
            <a:r>
              <a:rPr lang="es-ES_tradnl" altLang="es-ES" sz="2000" baseline="-25000" dirty="0">
                <a:solidFill>
                  <a:srgbClr val="000000"/>
                </a:solidFill>
              </a:rPr>
              <a:t>0</a:t>
            </a:r>
            <a:r>
              <a:rPr lang="es-ES_tradnl" altLang="es-ES" sz="2000" dirty="0">
                <a:solidFill>
                  <a:srgbClr val="000000"/>
                </a:solidFill>
              </a:rPr>
              <a:t> [1 + </a:t>
            </a:r>
            <a:r>
              <a:rPr lang="es-ES_tradnl" altLang="es-ES" sz="2000" dirty="0">
                <a:solidFill>
                  <a:srgbClr val="000000"/>
                </a:solidFill>
                <a:sym typeface="Symbol" panose="05050102010706020507" pitchFamily="18" charset="2"/>
              </a:rPr>
              <a:t></a:t>
            </a:r>
            <a:r>
              <a:rPr lang="es-ES_tradnl" altLang="es-ES" sz="2000" dirty="0">
                <a:solidFill>
                  <a:srgbClr val="000000"/>
                </a:solidFill>
              </a:rPr>
              <a:t> (T-T</a:t>
            </a:r>
            <a:r>
              <a:rPr lang="es-ES_tradnl" altLang="es-ES" sz="2000" baseline="-25000" dirty="0">
                <a:solidFill>
                  <a:srgbClr val="000000"/>
                </a:solidFill>
              </a:rPr>
              <a:t>0</a:t>
            </a:r>
            <a:r>
              <a:rPr lang="es-ES_tradnl" altLang="es-ES" sz="2000" dirty="0">
                <a:solidFill>
                  <a:srgbClr val="000000"/>
                </a:solidFill>
              </a:rPr>
              <a:t>)]</a:t>
            </a:r>
            <a:endParaRPr lang="es-ES" altLang="es-ES" dirty="0">
              <a:solidFill>
                <a:srgbClr val="000000"/>
              </a:solidFill>
            </a:endParaRPr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90" grpId="0" build="p" autoUpdateAnimBg="0"/>
      <p:bldP spid="389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37431"/>
            <a:ext cx="6449144" cy="687288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3 - Efectos de la corriente eléctrica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06388" y="1085056"/>
            <a:ext cx="8026052" cy="1479848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anose="05000000000000000000" pitchFamily="2" charset="2"/>
              <a:buChar char="§"/>
            </a:pPr>
            <a:r>
              <a:rPr lang="es-ES_tradnl" altLang="es-ES" sz="1800" b="1" dirty="0" smtClean="0">
                <a:solidFill>
                  <a:srgbClr val="FF0000"/>
                </a:solidFill>
              </a:rPr>
              <a:t>  Efecto </a:t>
            </a:r>
            <a:r>
              <a:rPr lang="es-ES_tradnl" altLang="es-ES" sz="1800" b="1" dirty="0">
                <a:solidFill>
                  <a:srgbClr val="FF0000"/>
                </a:solidFill>
              </a:rPr>
              <a:t>Joule</a:t>
            </a:r>
            <a:r>
              <a:rPr lang="es-ES_tradnl" altLang="es-ES" sz="1800" dirty="0">
                <a:solidFill>
                  <a:srgbClr val="003399"/>
                </a:solidFill>
              </a:rPr>
              <a:t>: La corriente eléctrica es movimiento de electrones, acelerados por un campo eléctrico y frenados por choques con los átomos del material,  quedando la velocidad de desplazamiento media de valor constante. La energía cinética perdida en los choques se desprenden en forma de calor:</a:t>
            </a:r>
          </a:p>
          <a:p>
            <a:endParaRPr lang="es-ES" altLang="es-ES" sz="1800" dirty="0">
              <a:solidFill>
                <a:srgbClr val="003399"/>
              </a:solidFill>
            </a:endParaRPr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77522" y="6356351"/>
            <a:ext cx="414958" cy="365125"/>
          </a:xfrm>
        </p:spPr>
        <p:txBody>
          <a:bodyPr/>
          <a:lstStyle/>
          <a:p>
            <a:fld id="{A70FA508-006C-4504-AC8C-E789B25D9284}" type="slidenum">
              <a:rPr lang="en-US" altLang="es-ES"/>
              <a:pPr/>
              <a:t>8</a:t>
            </a:fld>
            <a:endParaRPr lang="en-US" altLang="es-ES"/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39552" y="3284984"/>
            <a:ext cx="372541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b="1" dirty="0" smtClean="0">
                <a:solidFill>
                  <a:srgbClr val="FF0000"/>
                </a:solidFill>
              </a:rPr>
              <a:t>Efecto </a:t>
            </a:r>
            <a:r>
              <a:rPr lang="es-ES_tradnl" altLang="es-ES" sz="2000" b="1" dirty="0">
                <a:solidFill>
                  <a:srgbClr val="FF0000"/>
                </a:solidFill>
              </a:rPr>
              <a:t>Magnético</a:t>
            </a:r>
            <a:endParaRPr lang="es-ES" altLang="es-ES" sz="2000" dirty="0">
              <a:solidFill>
                <a:srgbClr val="FF0000"/>
              </a:solidFill>
            </a:endParaRPr>
          </a:p>
        </p:txBody>
      </p:sp>
      <p:graphicFrame>
        <p:nvGraphicFramePr>
          <p:cNvPr id="665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739001"/>
              </p:ext>
            </p:extLst>
          </p:nvPr>
        </p:nvGraphicFramePr>
        <p:xfrm>
          <a:off x="1259632" y="2276872"/>
          <a:ext cx="38941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8" name="Ecuación" r:id="rId3" imgW="1841400" imgH="203040" progId="Equation.3">
                  <p:embed/>
                </p:oleObj>
              </mc:Choice>
              <mc:Fallback>
                <p:oleObj name="Ecuación" r:id="rId3" imgW="184140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76872"/>
                        <a:ext cx="389413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644097"/>
              </p:ext>
            </p:extLst>
          </p:nvPr>
        </p:nvGraphicFramePr>
        <p:xfrm>
          <a:off x="5311428" y="2276872"/>
          <a:ext cx="14208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9" name="Ecuación" r:id="rId5" imgW="672840" imgH="203040" progId="Equation.3">
                  <p:embed/>
                </p:oleObj>
              </mc:Choice>
              <mc:Fallback>
                <p:oleObj name="Ecuación" r:id="rId5" imgW="67284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428" y="2276872"/>
                        <a:ext cx="1420812" cy="4254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accent1"/>
                          </a:gs>
                          <a:gs pos="100000">
                            <a:schemeClr val="accent1">
                              <a:gamma/>
                              <a:tint val="15686"/>
                              <a:invGamma/>
                            </a:scheme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689505"/>
              </p:ext>
            </p:extLst>
          </p:nvPr>
        </p:nvGraphicFramePr>
        <p:xfrm>
          <a:off x="6858000" y="2708920"/>
          <a:ext cx="10858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0" name="Ecuación" r:id="rId7" imgW="545760" imgH="419040" progId="Equation.3">
                  <p:embed/>
                </p:oleObj>
              </mc:Choice>
              <mc:Fallback>
                <p:oleObj name="Ecuación" r:id="rId7" imgW="545760" imgH="419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708920"/>
                        <a:ext cx="10858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1"/>
                                </a:gs>
                                <a:gs pos="100000">
                                  <a:schemeClr val="accent1">
                                    <a:gamma/>
                                    <a:tint val="15686"/>
                                    <a:invGamma/>
                                  </a:schemeClr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066025"/>
              </p:ext>
            </p:extLst>
          </p:nvPr>
        </p:nvGraphicFramePr>
        <p:xfrm>
          <a:off x="5364088" y="2852936"/>
          <a:ext cx="1552650" cy="44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1" name="Ecuación" r:id="rId9" imgW="736560" imgH="228600" progId="Equation.3">
                  <p:embed/>
                </p:oleObj>
              </mc:Choice>
              <mc:Fallback>
                <p:oleObj name="Ecuación" r:id="rId9" imgW="73656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852936"/>
                        <a:ext cx="1552650" cy="4471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539552" y="3802509"/>
            <a:ext cx="372541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b="1" dirty="0" smtClean="0">
                <a:solidFill>
                  <a:srgbClr val="FF0000"/>
                </a:solidFill>
              </a:rPr>
              <a:t>Efecto </a:t>
            </a:r>
            <a:r>
              <a:rPr lang="es-ES_tradnl" altLang="es-ES" sz="2000" b="1" dirty="0">
                <a:solidFill>
                  <a:srgbClr val="FF0000"/>
                </a:solidFill>
              </a:rPr>
              <a:t>Químico</a:t>
            </a:r>
            <a:r>
              <a:rPr lang="es-ES_tradnl" altLang="es-ES" sz="2000" dirty="0">
                <a:solidFill>
                  <a:srgbClr val="FF0000"/>
                </a:solidFill>
              </a:rPr>
              <a:t>  </a:t>
            </a:r>
            <a:r>
              <a:rPr lang="es-ES_tradnl" altLang="es-ES" sz="2000" dirty="0">
                <a:solidFill>
                  <a:srgbClr val="003399"/>
                </a:solidFill>
              </a:rPr>
              <a:t>(Electrólisis)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539552" y="4275584"/>
            <a:ext cx="302433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b="1" dirty="0" smtClean="0">
                <a:solidFill>
                  <a:srgbClr val="FF0000"/>
                </a:solidFill>
              </a:rPr>
              <a:t>Efecto </a:t>
            </a:r>
            <a:r>
              <a:rPr lang="es-ES_tradnl" altLang="es-ES" sz="2000" b="1" dirty="0">
                <a:solidFill>
                  <a:srgbClr val="FF0000"/>
                </a:solidFill>
              </a:rPr>
              <a:t>Luminoso</a:t>
            </a:r>
            <a:endParaRPr lang="es-ES" altLang="es-ES" sz="2000" dirty="0">
              <a:solidFill>
                <a:srgbClr val="FF0000"/>
              </a:solidFill>
            </a:endParaRPr>
          </a:p>
        </p:txBody>
      </p:sp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933254"/>
              </p:ext>
            </p:extLst>
          </p:nvPr>
        </p:nvGraphicFramePr>
        <p:xfrm>
          <a:off x="7164288" y="2132856"/>
          <a:ext cx="12573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2" name="Ecuación" r:id="rId11" imgW="596880" imgH="203040" progId="Equation.3">
                  <p:embed/>
                </p:oleObj>
              </mc:Choice>
              <mc:Fallback>
                <p:oleObj name="Ecuación" r:id="rId11" imgW="59688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2132856"/>
                        <a:ext cx="1257300" cy="396875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96136" y="3645024"/>
            <a:ext cx="2543175" cy="26860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92388" y="4348311"/>
            <a:ext cx="2171700" cy="2105025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6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6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66571" grpId="0" build="p" autoUpdateAnimBg="0"/>
      <p:bldP spid="66581" grpId="0" build="p" autoUpdateAnimBg="0"/>
      <p:bldP spid="6658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315200" cy="1143000"/>
          </a:xfrm>
          <a:noFill/>
          <a:ln/>
        </p:spPr>
        <p:txBody>
          <a:bodyPr lIns="92075" tIns="46038" rIns="92075" bIns="46038"/>
          <a:lstStyle/>
          <a:p>
            <a:r>
              <a:rPr lang="es-ES_tradnl" altLang="es-ES" b="1" dirty="0">
                <a:solidFill>
                  <a:srgbClr val="008000"/>
                </a:solidFill>
              </a:rPr>
              <a:t>5 - Fuerza Electromotriz</a:t>
            </a:r>
            <a:endParaRPr lang="es-ES" altLang="es-ES" b="1" dirty="0">
              <a:solidFill>
                <a:srgbClr val="008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600200"/>
            <a:ext cx="7772400" cy="2116832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</a:t>
            </a:r>
            <a:r>
              <a:rPr lang="es-ES_tradnl" altLang="es-ES" dirty="0">
                <a:solidFill>
                  <a:srgbClr val="003399"/>
                </a:solidFill>
              </a:rPr>
              <a:t>mantener una corriente eléctrica se necesita gastar cierta energía, llamaremos </a:t>
            </a:r>
            <a:r>
              <a:rPr lang="es-ES_tradnl" altLang="es-ES" dirty="0">
                <a:solidFill>
                  <a:srgbClr val="FF0000"/>
                </a:solidFill>
              </a:rPr>
              <a:t>Generador de Fuerza Electromotriz (</a:t>
            </a:r>
            <a:r>
              <a:rPr lang="es-ES_tradnl" altLang="es-ES" dirty="0" err="1">
                <a:solidFill>
                  <a:srgbClr val="FF0000"/>
                </a:solidFill>
              </a:rPr>
              <a:t>fem</a:t>
            </a:r>
            <a:r>
              <a:rPr lang="es-ES_tradnl" altLang="es-ES" dirty="0">
                <a:solidFill>
                  <a:srgbClr val="FF0000"/>
                </a:solidFill>
              </a:rPr>
              <a:t>) </a:t>
            </a:r>
            <a:r>
              <a:rPr lang="es-ES_tradnl" altLang="es-ES" dirty="0">
                <a:solidFill>
                  <a:srgbClr val="003399"/>
                </a:solidFill>
              </a:rPr>
              <a:t>al aparato que suministre esa energía.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Este </a:t>
            </a:r>
            <a:r>
              <a:rPr lang="es-ES_tradnl" altLang="es-ES" dirty="0">
                <a:solidFill>
                  <a:srgbClr val="003399"/>
                </a:solidFill>
              </a:rPr>
              <a:t>generador realiza trabajo sobre la carga que pasa a su través, elevando la energía potencial de la carga.</a:t>
            </a: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  <a:p>
            <a:pPr algn="just"/>
            <a:endParaRPr lang="es-ES_tradnl" altLang="es-ES" dirty="0">
              <a:solidFill>
                <a:srgbClr val="0000FF"/>
              </a:solidFill>
            </a:endParaRPr>
          </a:p>
          <a:p>
            <a:pPr algn="just"/>
            <a:endParaRPr lang="es-ES_tradnl" altLang="es-ES" dirty="0">
              <a:solidFill>
                <a:srgbClr val="0000FF"/>
              </a:solidFill>
            </a:endParaRPr>
          </a:p>
          <a:p>
            <a:pPr algn="just"/>
            <a:endParaRPr lang="es-ES_tradnl" altLang="es-ES" dirty="0">
              <a:solidFill>
                <a:srgbClr val="003399"/>
              </a:solidFill>
            </a:endParaRP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454330" y="6356351"/>
            <a:ext cx="438150" cy="365125"/>
          </a:xfrm>
        </p:spPr>
        <p:txBody>
          <a:bodyPr/>
          <a:lstStyle/>
          <a:p>
            <a:fld id="{FA7DAC5C-74BB-4479-B267-B381A12954A1}" type="slidenum">
              <a:rPr lang="en-US" altLang="es-ES"/>
              <a:pPr/>
              <a:t>9</a:t>
            </a:fld>
            <a:endParaRPr lang="en-US" altLang="es-ES"/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827584" y="5470525"/>
            <a:ext cx="7935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El </a:t>
            </a:r>
            <a:r>
              <a:rPr lang="es-ES_tradnl" altLang="es-ES" sz="2000" dirty="0">
                <a:solidFill>
                  <a:srgbClr val="003399"/>
                </a:solidFill>
              </a:rPr>
              <a:t>trabajo por unidad de carga recibe el nombre de </a:t>
            </a:r>
            <a:r>
              <a:rPr lang="es-ES_tradnl" altLang="es-ES" sz="2000" dirty="0" err="1">
                <a:solidFill>
                  <a:srgbClr val="003399"/>
                </a:solidFill>
              </a:rPr>
              <a:t>fem</a:t>
            </a:r>
            <a:r>
              <a:rPr lang="es-ES_tradnl" altLang="es-ES" sz="2000" dirty="0">
                <a:solidFill>
                  <a:srgbClr val="003399"/>
                </a:solidFill>
              </a:rPr>
              <a:t>,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, de la fuente.</a:t>
            </a:r>
            <a:endParaRPr lang="es-ES" altLang="es-ES" dirty="0">
              <a:solidFill>
                <a:srgbClr val="000000"/>
              </a:solidFill>
            </a:endParaRPr>
          </a:p>
        </p:txBody>
      </p:sp>
      <p:pic>
        <p:nvPicPr>
          <p:cNvPr id="39981" name="Picture 45" descr="F26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03600"/>
            <a:ext cx="3048000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82" name="Picture 46" descr="F26-08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12"/>
          <a:stretch>
            <a:fillRect/>
          </a:stretch>
        </p:blipFill>
        <p:spPr bwMode="auto">
          <a:xfrm>
            <a:off x="5181600" y="3429000"/>
            <a:ext cx="2895600" cy="192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es-ES" dirty="0" err="1"/>
              <a:t>Física</a:t>
            </a:r>
            <a:r>
              <a:rPr lang="en-US" altLang="es-ES" dirty="0"/>
              <a:t> </a:t>
            </a:r>
            <a:r>
              <a:rPr lang="en-US" altLang="es-ES" dirty="0" smtClean="0"/>
              <a:t>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3997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7337</TotalTime>
  <Words>1102</Words>
  <Application>Microsoft Office PowerPoint</Application>
  <PresentationFormat>Presentación en pantalla (4:3)</PresentationFormat>
  <Paragraphs>141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Bookman Old Style</vt:lpstr>
      <vt:lpstr>Monotype Sorts</vt:lpstr>
      <vt:lpstr>Symbol</vt:lpstr>
      <vt:lpstr>Times New Roman</vt:lpstr>
      <vt:lpstr>Wingdings</vt:lpstr>
      <vt:lpstr>Tema de Office</vt:lpstr>
      <vt:lpstr>Ecuación</vt:lpstr>
      <vt:lpstr>Electricidad </vt:lpstr>
      <vt:lpstr>1- Introducción </vt:lpstr>
      <vt:lpstr>1 - Introducción </vt:lpstr>
      <vt:lpstr>2 - Ley de Ohm</vt:lpstr>
      <vt:lpstr>2 - Ley de Ohm</vt:lpstr>
      <vt:lpstr>2 - Ley de Ohm</vt:lpstr>
      <vt:lpstr>2 - Ley de Ohm</vt:lpstr>
      <vt:lpstr>3 - Efectos de la corriente eléctrica</vt:lpstr>
      <vt:lpstr>5 - Fuerza Electromotriz</vt:lpstr>
      <vt:lpstr>4 - Fuerza Electromotriz</vt:lpstr>
      <vt:lpstr>5 - Asociación de Resistencias</vt:lpstr>
      <vt:lpstr>5 - Asociación de Resistencias</vt:lpstr>
      <vt:lpstr>6 - Leyes de Kirchoff</vt:lpstr>
      <vt:lpstr>7 - Galvanómetros</vt:lpstr>
      <vt:lpstr>7 - Galvanómetros</vt:lpstr>
      <vt:lpstr>8 - Circuito RC</vt:lpstr>
      <vt:lpstr>8 - Circuito RC</vt:lpstr>
      <vt:lpstr>8 - Circuito RC</vt:lpstr>
      <vt:lpstr>8 - Circuito RC</vt:lpstr>
      <vt:lpstr>8 - Circuito RC</vt:lpstr>
      <vt:lpstr>8 - Circuito RC</vt:lpstr>
    </vt:vector>
  </TitlesOfParts>
  <Company>ujaen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Mecánica Ondulatoria</dc:title>
  <dc:creator>jamoleon</dc:creator>
  <cp:lastModifiedBy>UJA</cp:lastModifiedBy>
  <cp:revision>203</cp:revision>
  <dcterms:created xsi:type="dcterms:W3CDTF">2003-11-13T15:47:45Z</dcterms:created>
  <dcterms:modified xsi:type="dcterms:W3CDTF">2024-02-13T11:58:19Z</dcterms:modified>
</cp:coreProperties>
</file>