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4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5" r:id="rId3"/>
    <p:sldId id="298" r:id="rId4"/>
    <p:sldId id="267" r:id="rId5"/>
    <p:sldId id="268" r:id="rId6"/>
    <p:sldId id="261" r:id="rId7"/>
    <p:sldId id="262" r:id="rId8"/>
    <p:sldId id="273" r:id="rId9"/>
    <p:sldId id="285" r:id="rId10"/>
    <p:sldId id="274" r:id="rId11"/>
    <p:sldId id="297" r:id="rId12"/>
    <p:sldId id="276" r:id="rId13"/>
    <p:sldId id="277" r:id="rId14"/>
    <p:sldId id="291" r:id="rId15"/>
    <p:sldId id="279" r:id="rId16"/>
    <p:sldId id="280" r:id="rId17"/>
    <p:sldId id="292" r:id="rId18"/>
    <p:sldId id="289" r:id="rId19"/>
    <p:sldId id="293" r:id="rId20"/>
    <p:sldId id="294" r:id="rId21"/>
    <p:sldId id="290" r:id="rId22"/>
    <p:sldId id="296" r:id="rId23"/>
    <p:sldId id="295" r:id="rId24"/>
  </p:sldIdLst>
  <p:sldSz cx="9144000" cy="6858000" type="screen4x3"/>
  <p:notesSz cx="6858000" cy="9144000"/>
  <p:custDataLst>
    <p:tags r:id="rId2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76">
          <p15:clr>
            <a:srgbClr val="A4A3A4"/>
          </p15:clr>
        </p15:guide>
        <p15:guide id="2" pos="55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BC5DD"/>
    <a:srgbClr val="E1B9E9"/>
    <a:srgbClr val="F1AFF3"/>
    <a:srgbClr val="D6F8E6"/>
    <a:srgbClr val="D9F5E6"/>
    <a:srgbClr val="003399"/>
    <a:srgbClr val="336699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760" autoAdjust="0"/>
    <p:restoredTop sz="94660"/>
  </p:normalViewPr>
  <p:slideViewPr>
    <p:cSldViewPr>
      <p:cViewPr varScale="1">
        <p:scale>
          <a:sx n="81" d="100"/>
          <a:sy n="81" d="100"/>
        </p:scale>
        <p:origin x="420" y="90"/>
      </p:cViewPr>
      <p:guideLst>
        <p:guide orient="horz" pos="4176"/>
        <p:guide pos="5568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44"/>
    </p:cViewPr>
  </p:sorterViewPr>
  <p:notesViewPr>
    <p:cSldViewPr>
      <p:cViewPr varScale="1">
        <p:scale>
          <a:sx n="68" d="100"/>
          <a:sy n="68" d="100"/>
        </p:scale>
        <p:origin x="2244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1.wmf"/><Relationship Id="rId7" Type="http://schemas.openxmlformats.org/officeDocument/2006/relationships/image" Target="../media/image35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4" Type="http://schemas.openxmlformats.org/officeDocument/2006/relationships/image" Target="../media/image5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4" Type="http://schemas.openxmlformats.org/officeDocument/2006/relationships/image" Target="../media/image6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7" Type="http://schemas.openxmlformats.org/officeDocument/2006/relationships/image" Target="../media/image76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6" Type="http://schemas.openxmlformats.org/officeDocument/2006/relationships/image" Target="../media/image75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Relationship Id="rId5" Type="http://schemas.openxmlformats.org/officeDocument/2006/relationships/image" Target="../media/image82.wmf"/><Relationship Id="rId4" Type="http://schemas.openxmlformats.org/officeDocument/2006/relationships/image" Target="../media/image8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5" Type="http://schemas.openxmlformats.org/officeDocument/2006/relationships/image" Target="../media/image92.wmf"/><Relationship Id="rId4" Type="http://schemas.openxmlformats.org/officeDocument/2006/relationships/image" Target="../media/image91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4" Type="http://schemas.openxmlformats.org/officeDocument/2006/relationships/image" Target="../media/image96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2" Type="http://schemas.openxmlformats.org/officeDocument/2006/relationships/image" Target="../media/image98.wmf"/><Relationship Id="rId1" Type="http://schemas.openxmlformats.org/officeDocument/2006/relationships/image" Target="../media/image97.wmf"/><Relationship Id="rId6" Type="http://schemas.openxmlformats.org/officeDocument/2006/relationships/image" Target="../media/image102.wmf"/><Relationship Id="rId5" Type="http://schemas.openxmlformats.org/officeDocument/2006/relationships/image" Target="../media/image101.wmf"/><Relationship Id="rId4" Type="http://schemas.openxmlformats.org/officeDocument/2006/relationships/image" Target="../media/image100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4" Type="http://schemas.openxmlformats.org/officeDocument/2006/relationships/image" Target="../media/image10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/>
            </a:lvl1pPr>
          </a:lstStyle>
          <a:p>
            <a:pPr>
              <a:defRPr/>
            </a:pPr>
            <a:r>
              <a:rPr lang="es-ES" altLang="es-ES"/>
              <a:t>Escriba el título aquí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pPr>
              <a:defRPr/>
            </a:pPr>
            <a:fld id="{146430EF-B569-48D0-94F6-8DB3DD39603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200"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843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pPr>
              <a:defRPr/>
            </a:pPr>
            <a:fld id="{1488BE00-1C46-4DED-AA6C-7C838D953BBA}" type="datetime1">
              <a:rPr lang="es-ES" altLang="es-ES"/>
              <a:pPr>
                <a:defRPr/>
              </a:pPr>
              <a:t>05/03/2024</a:t>
            </a:fld>
            <a:endParaRPr lang="es-ES" altLang="es-ES"/>
          </a:p>
        </p:txBody>
      </p:sp>
      <p:sp>
        <p:nvSpPr>
          <p:cNvPr id="6148" name="Rectangle 1028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noProof="0" smtClean="0"/>
              <a:t>Haga clic para modificar el estilo de texto del patrón</a:t>
            </a:r>
          </a:p>
          <a:p>
            <a:pPr lvl="1"/>
            <a:r>
              <a:rPr lang="es-ES_tradnl" altLang="es-ES" noProof="0" smtClean="0"/>
              <a:t>Segundo nivel</a:t>
            </a:r>
          </a:p>
          <a:p>
            <a:pPr lvl="2"/>
            <a:r>
              <a:rPr lang="es-ES_tradnl" altLang="es-ES" noProof="0" smtClean="0"/>
              <a:t>Tercer nivel</a:t>
            </a:r>
          </a:p>
          <a:p>
            <a:pPr lvl="3"/>
            <a:r>
              <a:rPr lang="es-ES_tradnl" altLang="es-ES" noProof="0" smtClean="0"/>
              <a:t>Cuarto nivel</a:t>
            </a:r>
          </a:p>
          <a:p>
            <a:pPr lvl="4"/>
            <a:r>
              <a:rPr lang="es-ES_tradnl" altLang="es-ES" noProof="0" smtClean="0"/>
              <a:t>Quinto nivel</a:t>
            </a:r>
          </a:p>
        </p:txBody>
      </p:sp>
      <p:sp>
        <p:nvSpPr>
          <p:cNvPr id="1843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843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pPr>
              <a:defRPr/>
            </a:pPr>
            <a:fld id="{D064532A-E771-4A78-827F-6643B1026A5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4FB7E15-59A8-4B3E-8E65-358B75DB4C7B}" type="slidenum">
              <a:rPr kumimoji="0" lang="es-ES" altLang="es-ES" sz="1200" smtClean="0"/>
              <a:pPr/>
              <a:t>1</a:t>
            </a:fld>
            <a:endParaRPr kumimoji="0" lang="es-ES" altLang="es-ES" sz="1200" smtClean="0"/>
          </a:p>
        </p:txBody>
      </p:sp>
      <p:sp>
        <p:nvSpPr>
          <p:cNvPr id="92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" alt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dirty="0" smtClean="0"/>
              <a:t>Haga clic para editar el estilo de subtítulo del patrón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3443C-DFAC-4B16-BB6D-606A2CAE9A6E}" type="datetime1">
              <a:rPr lang="en-US" altLang="es-ES"/>
              <a:pPr>
                <a:defRPr/>
              </a:pPr>
              <a:t>3/5/2024</a:t>
            </a:fld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E4D34-B77D-44EA-8A95-3D6F06D2A3F3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260895330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71450" indent="-171450">
              <a:buFont typeface="Wingdings" panose="05000000000000000000" pitchFamily="2" charset="2"/>
              <a:buChar char="Ø"/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514350" indent="-171450">
              <a:buFont typeface="Wingdings" panose="05000000000000000000" pitchFamily="2" charset="2"/>
              <a:buChar char="Ø"/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70E50-A27B-4721-93F1-11F9D6E6E5CB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66258997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7772400" cy="990600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990600" y="1676400"/>
            <a:ext cx="3810000" cy="4114800"/>
          </a:xfrm>
        </p:spPr>
        <p:txBody>
          <a:bodyPr/>
          <a:lstStyle>
            <a:lvl1pPr marL="171450" indent="-171450"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953000" y="1676400"/>
            <a:ext cx="3810000" cy="4114800"/>
          </a:xfrm>
        </p:spPr>
        <p:txBody>
          <a:bodyPr/>
          <a:lstStyle>
            <a:lvl1pPr marL="171450" indent="-171450">
              <a:buFont typeface="Wingdings" panose="05000000000000000000" pitchFamily="2" charset="2"/>
              <a:buChar char="Ø"/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9906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D00F7-7298-4977-B72E-26A8ED801118}" type="datetime1">
              <a:rPr lang="en-US" altLang="es-ES"/>
              <a:pPr>
                <a:defRPr/>
              </a:pPr>
              <a:t>3/5/2024</a:t>
            </a:fld>
            <a:endParaRPr lang="en-US" alt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429000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8580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E8BAD-6FEA-4026-AC78-5812491179FE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11737539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7772400" cy="990600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1"/>
          </p:nvPr>
        </p:nvSpPr>
        <p:spPr>
          <a:xfrm>
            <a:off x="990600" y="1676400"/>
            <a:ext cx="3810000" cy="4114800"/>
          </a:xfrm>
        </p:spPr>
        <p:txBody>
          <a:bodyPr/>
          <a:lstStyle>
            <a:lvl1pPr marL="171450" indent="-171450">
              <a:buFont typeface="Wingdings" panose="05000000000000000000" pitchFamily="2" charset="2"/>
              <a:buChar char="Ø"/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quarter" idx="2"/>
          </p:nvPr>
        </p:nvSpPr>
        <p:spPr>
          <a:xfrm>
            <a:off x="4953000" y="1676400"/>
            <a:ext cx="3810000" cy="1981200"/>
          </a:xfrm>
        </p:spPr>
        <p:txBody>
          <a:bodyPr/>
          <a:lstStyle>
            <a:lvl1pPr marL="171450" indent="-171450">
              <a:buFont typeface="Wingdings" panose="05000000000000000000" pitchFamily="2" charset="2"/>
              <a:buChar char="Ø"/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2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</p:txBody>
      </p:sp>
      <p:sp>
        <p:nvSpPr>
          <p:cNvPr id="5" name="Marcador de fecha 5"/>
          <p:cNvSpPr>
            <a:spLocks noGrp="1"/>
          </p:cNvSpPr>
          <p:nvPr>
            <p:ph type="dt" sz="half" idx="10"/>
          </p:nvPr>
        </p:nvSpPr>
        <p:spPr>
          <a:xfrm>
            <a:off x="9906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ED194-465D-4BB4-88DA-2815E1680F30}" type="datetime1">
              <a:rPr lang="en-US" altLang="es-ES"/>
              <a:pPr>
                <a:defRPr/>
              </a:pPr>
              <a:t>3/5/2024</a:t>
            </a:fld>
            <a:endParaRPr lang="en-US" altLang="es-ES"/>
          </a:p>
        </p:txBody>
      </p:sp>
      <p:sp>
        <p:nvSpPr>
          <p:cNvPr id="6" name="Marcador de pie de página 6"/>
          <p:cNvSpPr>
            <a:spLocks noGrp="1"/>
          </p:cNvSpPr>
          <p:nvPr>
            <p:ph type="ftr" sz="quarter" idx="11"/>
          </p:nvPr>
        </p:nvSpPr>
        <p:spPr>
          <a:xfrm>
            <a:off x="3429000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7" name="Marcador de número de diapositiva 7"/>
          <p:cNvSpPr>
            <a:spLocks noGrp="1"/>
          </p:cNvSpPr>
          <p:nvPr>
            <p:ph type="sldNum" sz="quarter" idx="12"/>
          </p:nvPr>
        </p:nvSpPr>
        <p:spPr>
          <a:xfrm>
            <a:off x="68580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1B2E3-3D1C-4D83-90DD-0E0F5B483192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  <p:extLst>
      <p:ext uri="{BB962C8B-B14F-4D97-AF65-F5344CB8AC3E}">
        <p14:creationId xmlns:p14="http://schemas.microsoft.com/office/powerpoint/2010/main" val="37962010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5E0B4"/>
            </a:gs>
            <a:gs pos="31000">
              <a:srgbClr val="DBC5DD"/>
            </a:gs>
            <a:gs pos="61000">
              <a:srgbClr val="DBC5DD"/>
            </a:gs>
            <a:gs pos="87000">
              <a:srgbClr val="AFABAB"/>
            </a:gs>
            <a:gs pos="100000">
              <a:srgbClr val="AFABAB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título del patrón</a:t>
            </a:r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Editar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33CED14-E01E-4587-8191-5241DA39F998}" type="datetime1">
              <a:rPr lang="en-US" altLang="es-ES"/>
              <a:pPr>
                <a:defRPr/>
              </a:pPr>
              <a:t>3/5/2024</a:t>
            </a:fld>
            <a:endParaRPr lang="en-U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es-ES"/>
              <a:t>Física Eléctrica. J.A.Moleón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79E2369-49E0-4A30-8493-E4CB93513A7C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gnetismo%20en%20conductores.mp4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8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hyperlink" Target="http://www.sc.ehu.es/sbweb/fisica3/magnetico/movimiento/movimiento.html" TargetMode="External"/><Relationship Id="rId3" Type="http://schemas.openxmlformats.org/officeDocument/2006/relationships/image" Target="../media/image24.jpeg"/><Relationship Id="rId7" Type="http://schemas.openxmlformats.org/officeDocument/2006/relationships/image" Target="../media/image20.wmf"/><Relationship Id="rId12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5" Type="http://schemas.openxmlformats.org/officeDocument/2006/relationships/image" Target="../media/image23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1.wmf"/><Relationship Id="rId14" Type="http://schemas.openxmlformats.org/officeDocument/2006/relationships/oleObject" Target="../embeddings/oleObject1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.ehu.es/sbweb/fisica/elecmagnet/espectrometro/espectro.html" TargetMode="External"/><Relationship Id="rId3" Type="http://schemas.openxmlformats.org/officeDocument/2006/relationships/oleObject" Target="../embeddings/oleObject13.bin"/><Relationship Id="rId7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6.wmf"/><Relationship Id="rId9" Type="http://schemas.openxmlformats.org/officeDocument/2006/relationships/hyperlink" Target="http://www.sc.ehu.es/sbweb/fisica3/electrico/osciloscopio/osciloscopio.html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33.wmf"/><Relationship Id="rId18" Type="http://schemas.openxmlformats.org/officeDocument/2006/relationships/oleObject" Target="../embeddings/oleObject22.bin"/><Relationship Id="rId3" Type="http://schemas.openxmlformats.org/officeDocument/2006/relationships/image" Target="../media/image37.jpeg"/><Relationship Id="rId7" Type="http://schemas.openxmlformats.org/officeDocument/2006/relationships/image" Target="../media/image30.wmf"/><Relationship Id="rId12" Type="http://schemas.openxmlformats.org/officeDocument/2006/relationships/oleObject" Target="../embeddings/oleObject19.bin"/><Relationship Id="rId17" Type="http://schemas.openxmlformats.org/officeDocument/2006/relationships/image" Target="../media/image35.wmf"/><Relationship Id="rId2" Type="http://schemas.openxmlformats.org/officeDocument/2006/relationships/slideLayout" Target="../slideLayouts/slideLayout3.xml"/><Relationship Id="rId16" Type="http://schemas.openxmlformats.org/officeDocument/2006/relationships/oleObject" Target="../embeddings/oleObject21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32.wmf"/><Relationship Id="rId5" Type="http://schemas.openxmlformats.org/officeDocument/2006/relationships/image" Target="../media/image29.wmf"/><Relationship Id="rId15" Type="http://schemas.openxmlformats.org/officeDocument/2006/relationships/image" Target="../media/image34.wmf"/><Relationship Id="rId10" Type="http://schemas.openxmlformats.org/officeDocument/2006/relationships/oleObject" Target="../embeddings/oleObject18.bin"/><Relationship Id="rId19" Type="http://schemas.openxmlformats.org/officeDocument/2006/relationships/image" Target="../media/image36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31.wmf"/><Relationship Id="rId14" Type="http://schemas.openxmlformats.org/officeDocument/2006/relationships/oleObject" Target="../embeddings/oleObject2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42.wmf"/><Relationship Id="rId18" Type="http://schemas.openxmlformats.org/officeDocument/2006/relationships/oleObject" Target="../embeddings/oleObject30.bin"/><Relationship Id="rId3" Type="http://schemas.openxmlformats.org/officeDocument/2006/relationships/image" Target="../media/image46.jpeg"/><Relationship Id="rId7" Type="http://schemas.openxmlformats.org/officeDocument/2006/relationships/image" Target="../media/image39.wmf"/><Relationship Id="rId12" Type="http://schemas.openxmlformats.org/officeDocument/2006/relationships/oleObject" Target="../embeddings/oleObject27.bin"/><Relationship Id="rId17" Type="http://schemas.openxmlformats.org/officeDocument/2006/relationships/image" Target="../media/image44.w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29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41.wmf"/><Relationship Id="rId5" Type="http://schemas.openxmlformats.org/officeDocument/2006/relationships/image" Target="../media/image38.wmf"/><Relationship Id="rId15" Type="http://schemas.openxmlformats.org/officeDocument/2006/relationships/image" Target="../media/image43.wmf"/><Relationship Id="rId10" Type="http://schemas.openxmlformats.org/officeDocument/2006/relationships/oleObject" Target="../embeddings/oleObject26.bin"/><Relationship Id="rId19" Type="http://schemas.openxmlformats.org/officeDocument/2006/relationships/image" Target="../media/image45.wmf"/><Relationship Id="rId4" Type="http://schemas.openxmlformats.org/officeDocument/2006/relationships/oleObject" Target="../embeddings/oleObject23.bin"/><Relationship Id="rId9" Type="http://schemas.openxmlformats.org/officeDocument/2006/relationships/image" Target="../media/image40.wmf"/><Relationship Id="rId14" Type="http://schemas.openxmlformats.org/officeDocument/2006/relationships/oleObject" Target="../embeddings/oleObject2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hyperlink" Target="Fuerzas%20sobre%20conductores.mp4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51.jpeg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6.jpeg"/><Relationship Id="rId5" Type="http://schemas.openxmlformats.org/officeDocument/2006/relationships/image" Target="../media/image49.wmf"/><Relationship Id="rId4" Type="http://schemas.openxmlformats.org/officeDocument/2006/relationships/oleObject" Target="../embeddings/oleObject3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image" Target="../media/image56.jpeg"/><Relationship Id="rId7" Type="http://schemas.openxmlformats.org/officeDocument/2006/relationships/image" Target="../media/image53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55.wmf"/><Relationship Id="rId5" Type="http://schemas.openxmlformats.org/officeDocument/2006/relationships/image" Target="../media/image52.w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5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image" Target="../media/image60.jpeg"/><Relationship Id="rId7" Type="http://schemas.openxmlformats.org/officeDocument/2006/relationships/image" Target="../media/image58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57.wmf"/><Relationship Id="rId4" Type="http://schemas.openxmlformats.org/officeDocument/2006/relationships/oleObject" Target="../embeddings/oleObject37.bin"/><Relationship Id="rId9" Type="http://schemas.openxmlformats.org/officeDocument/2006/relationships/image" Target="../media/image59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image" Target="../media/image63.jpeg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6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image" Target="../media/image69.jpeg"/><Relationship Id="rId7" Type="http://schemas.openxmlformats.org/officeDocument/2006/relationships/image" Target="../media/image66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68.wmf"/><Relationship Id="rId5" Type="http://schemas.openxmlformats.org/officeDocument/2006/relationships/image" Target="../media/image65.wmf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42.bin"/><Relationship Id="rId9" Type="http://schemas.openxmlformats.org/officeDocument/2006/relationships/image" Target="../media/image67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13" Type="http://schemas.openxmlformats.org/officeDocument/2006/relationships/image" Target="../media/image74.wmf"/><Relationship Id="rId3" Type="http://schemas.openxmlformats.org/officeDocument/2006/relationships/image" Target="../media/image77.jpeg"/><Relationship Id="rId7" Type="http://schemas.openxmlformats.org/officeDocument/2006/relationships/image" Target="../media/image71.wmf"/><Relationship Id="rId12" Type="http://schemas.openxmlformats.org/officeDocument/2006/relationships/oleObject" Target="../embeddings/oleObject50.bin"/><Relationship Id="rId17" Type="http://schemas.openxmlformats.org/officeDocument/2006/relationships/image" Target="../media/image76.wmf"/><Relationship Id="rId2" Type="http://schemas.openxmlformats.org/officeDocument/2006/relationships/slideLayout" Target="../slideLayouts/slideLayout3.xml"/><Relationship Id="rId16" Type="http://schemas.openxmlformats.org/officeDocument/2006/relationships/oleObject" Target="../embeddings/oleObject52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7.bin"/><Relationship Id="rId11" Type="http://schemas.openxmlformats.org/officeDocument/2006/relationships/image" Target="../media/image73.wmf"/><Relationship Id="rId5" Type="http://schemas.openxmlformats.org/officeDocument/2006/relationships/image" Target="../media/image70.wmf"/><Relationship Id="rId15" Type="http://schemas.openxmlformats.org/officeDocument/2006/relationships/image" Target="../media/image75.wmf"/><Relationship Id="rId10" Type="http://schemas.openxmlformats.org/officeDocument/2006/relationships/oleObject" Target="../embeddings/oleObject49.bin"/><Relationship Id="rId4" Type="http://schemas.openxmlformats.org/officeDocument/2006/relationships/oleObject" Target="../embeddings/oleObject46.bin"/><Relationship Id="rId9" Type="http://schemas.openxmlformats.org/officeDocument/2006/relationships/image" Target="../media/image72.wmf"/><Relationship Id="rId14" Type="http://schemas.openxmlformats.org/officeDocument/2006/relationships/oleObject" Target="../embeddings/oleObject51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13" Type="http://schemas.openxmlformats.org/officeDocument/2006/relationships/image" Target="../media/image82.wmf"/><Relationship Id="rId3" Type="http://schemas.openxmlformats.org/officeDocument/2006/relationships/image" Target="../media/image83.jpeg"/><Relationship Id="rId7" Type="http://schemas.openxmlformats.org/officeDocument/2006/relationships/image" Target="../media/image79.wmf"/><Relationship Id="rId12" Type="http://schemas.openxmlformats.org/officeDocument/2006/relationships/oleObject" Target="../embeddings/oleObject5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4.bin"/><Relationship Id="rId11" Type="http://schemas.openxmlformats.org/officeDocument/2006/relationships/image" Target="../media/image81.wmf"/><Relationship Id="rId5" Type="http://schemas.openxmlformats.org/officeDocument/2006/relationships/image" Target="../media/image78.wmf"/><Relationship Id="rId10" Type="http://schemas.openxmlformats.org/officeDocument/2006/relationships/oleObject" Target="../embeddings/oleObject56.bin"/><Relationship Id="rId4" Type="http://schemas.openxmlformats.org/officeDocument/2006/relationships/oleObject" Target="../embeddings/oleObject53.bin"/><Relationship Id="rId9" Type="http://schemas.openxmlformats.org/officeDocument/2006/relationships/image" Target="../media/image80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87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86.jpeg"/><Relationship Id="rId5" Type="http://schemas.openxmlformats.org/officeDocument/2006/relationships/image" Target="../media/image84.wmf"/><Relationship Id="rId4" Type="http://schemas.openxmlformats.org/officeDocument/2006/relationships/oleObject" Target="../embeddings/oleObject58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3" Type="http://schemas.openxmlformats.org/officeDocument/2006/relationships/oleObject" Target="../embeddings/oleObject59.bin"/><Relationship Id="rId7" Type="http://schemas.openxmlformats.org/officeDocument/2006/relationships/oleObject" Target="../embeddings/oleObject61.bin"/><Relationship Id="rId12" Type="http://schemas.openxmlformats.org/officeDocument/2006/relationships/image" Target="../media/image9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89.wmf"/><Relationship Id="rId11" Type="http://schemas.openxmlformats.org/officeDocument/2006/relationships/oleObject" Target="../embeddings/oleObject63.bin"/><Relationship Id="rId5" Type="http://schemas.openxmlformats.org/officeDocument/2006/relationships/oleObject" Target="../embeddings/oleObject60.bin"/><Relationship Id="rId10" Type="http://schemas.openxmlformats.org/officeDocument/2006/relationships/image" Target="../media/image91.wmf"/><Relationship Id="rId4" Type="http://schemas.openxmlformats.org/officeDocument/2006/relationships/image" Target="../media/image88.wmf"/><Relationship Id="rId9" Type="http://schemas.openxmlformats.org/officeDocument/2006/relationships/oleObject" Target="../embeddings/oleObject62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3" Type="http://schemas.openxmlformats.org/officeDocument/2006/relationships/image" Target="../media/image64.jpeg"/><Relationship Id="rId7" Type="http://schemas.openxmlformats.org/officeDocument/2006/relationships/image" Target="../media/image94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65.bin"/><Relationship Id="rId11" Type="http://schemas.openxmlformats.org/officeDocument/2006/relationships/image" Target="../media/image96.wmf"/><Relationship Id="rId5" Type="http://schemas.openxmlformats.org/officeDocument/2006/relationships/image" Target="../media/image93.wmf"/><Relationship Id="rId10" Type="http://schemas.openxmlformats.org/officeDocument/2006/relationships/oleObject" Target="../embeddings/oleObject67.bin"/><Relationship Id="rId4" Type="http://schemas.openxmlformats.org/officeDocument/2006/relationships/oleObject" Target="../embeddings/oleObject64.bin"/><Relationship Id="rId9" Type="http://schemas.openxmlformats.org/officeDocument/2006/relationships/image" Target="../media/image95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image" Target="../media/image101.wmf"/><Relationship Id="rId3" Type="http://schemas.openxmlformats.org/officeDocument/2006/relationships/oleObject" Target="../embeddings/oleObject68.bin"/><Relationship Id="rId7" Type="http://schemas.openxmlformats.org/officeDocument/2006/relationships/image" Target="../media/image98.wmf"/><Relationship Id="rId12" Type="http://schemas.openxmlformats.org/officeDocument/2006/relationships/oleObject" Target="../embeddings/oleObject7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9.bin"/><Relationship Id="rId11" Type="http://schemas.openxmlformats.org/officeDocument/2006/relationships/image" Target="../media/image100.wmf"/><Relationship Id="rId5" Type="http://schemas.openxmlformats.org/officeDocument/2006/relationships/image" Target="../media/image103.jpeg"/><Relationship Id="rId15" Type="http://schemas.openxmlformats.org/officeDocument/2006/relationships/image" Target="../media/image102.wmf"/><Relationship Id="rId10" Type="http://schemas.openxmlformats.org/officeDocument/2006/relationships/oleObject" Target="../embeddings/oleObject71.bin"/><Relationship Id="rId4" Type="http://schemas.openxmlformats.org/officeDocument/2006/relationships/image" Target="../media/image97.wmf"/><Relationship Id="rId9" Type="http://schemas.openxmlformats.org/officeDocument/2006/relationships/image" Target="../media/image99.wmf"/><Relationship Id="rId14" Type="http://schemas.openxmlformats.org/officeDocument/2006/relationships/oleObject" Target="../embeddings/oleObject73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3" Type="http://schemas.openxmlformats.org/officeDocument/2006/relationships/image" Target="../media/image108.jpeg"/><Relationship Id="rId7" Type="http://schemas.openxmlformats.org/officeDocument/2006/relationships/image" Target="../media/image105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75.bin"/><Relationship Id="rId11" Type="http://schemas.openxmlformats.org/officeDocument/2006/relationships/image" Target="../media/image107.wmf"/><Relationship Id="rId5" Type="http://schemas.openxmlformats.org/officeDocument/2006/relationships/image" Target="../media/image104.wmf"/><Relationship Id="rId10" Type="http://schemas.openxmlformats.org/officeDocument/2006/relationships/oleObject" Target="../embeddings/oleObject77.bin"/><Relationship Id="rId4" Type="http://schemas.openxmlformats.org/officeDocument/2006/relationships/oleObject" Target="../embeddings/oleObject74.bin"/><Relationship Id="rId9" Type="http://schemas.openxmlformats.org/officeDocument/2006/relationships/image" Target="../media/image10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8675" y="1714500"/>
            <a:ext cx="5286375" cy="8382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" altLang="es-ES" smtClean="0">
                <a:solidFill>
                  <a:srgbClr val="00B050"/>
                </a:solidFill>
              </a:rPr>
              <a:t>Magnetismo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276600"/>
            <a:ext cx="7467600" cy="25146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rtlCol="0">
            <a:normAutofit/>
          </a:bodyPr>
          <a:lstStyle/>
          <a:p>
            <a:pPr marL="571500" indent="-571500"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s-ES" altLang="es-E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Campo Magnético</a:t>
            </a:r>
            <a:endParaRPr lang="es-ES" altLang="es-E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s-ES" altLang="es-ES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Inducción Electromagnética</a:t>
            </a:r>
          </a:p>
          <a:p>
            <a:pPr marL="457200" indent="-457200"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s-ES" altLang="es-ES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Campo Magnético en la materia</a:t>
            </a:r>
            <a:endParaRPr lang="es-ES" altLang="es-ES" sz="24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8198" name="Text Box 4"/>
          <p:cNvSpPr txBox="1">
            <a:spLocks noChangeArrowheads="1"/>
          </p:cNvSpPr>
          <p:nvPr/>
        </p:nvSpPr>
        <p:spPr bwMode="auto">
          <a:xfrm>
            <a:off x="6400800" y="1447800"/>
            <a:ext cx="2286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endParaRPr lang="es-ES" altLang="es-ES" sz="800"/>
          </a:p>
          <a:p>
            <a:pPr algn="ctr"/>
            <a:r>
              <a:rPr lang="es-ES" altLang="es-ES" sz="1200" i="1">
                <a:latin typeface="Bookman Old Style" panose="02050604050505020204" pitchFamily="18" charset="0"/>
              </a:rPr>
              <a:t>Departamento</a:t>
            </a:r>
            <a:r>
              <a:rPr lang="en-GB" altLang="es-ES" sz="1200" i="1">
                <a:latin typeface="Bookman Old Style" panose="02050604050505020204" pitchFamily="18" charset="0"/>
              </a:rPr>
              <a:t> de </a:t>
            </a:r>
            <a:r>
              <a:rPr lang="es-ES" altLang="es-ES" sz="1200" i="1">
                <a:latin typeface="Bookman Old Style" panose="02050604050505020204" pitchFamily="18" charset="0"/>
              </a:rPr>
              <a:t>Física</a:t>
            </a:r>
            <a:endParaRPr lang="en-GB" altLang="es-ES" sz="1200" i="1">
              <a:latin typeface="Bookman Old Style" panose="02050604050505020204" pitchFamily="18" charset="0"/>
            </a:endParaRPr>
          </a:p>
          <a:p>
            <a:pPr algn="ctr"/>
            <a:r>
              <a:rPr lang="es-ES" altLang="es-ES" sz="1200" b="1"/>
              <a:t>Universidad de Jaén</a:t>
            </a:r>
            <a:endParaRPr lang="es-ES" altLang="es-ES" sz="800" b="1"/>
          </a:p>
          <a:p>
            <a:pPr algn="ctr"/>
            <a:endParaRPr lang="en-GB" altLang="es-ES" sz="800" i="1">
              <a:latin typeface="Bookman Old Style" panose="02050604050505020204" pitchFamily="18" charset="0"/>
            </a:endParaRPr>
          </a:p>
        </p:txBody>
      </p:sp>
      <p:pic>
        <p:nvPicPr>
          <p:cNvPr id="8199" name="Picture 8" descr="ujaencolortr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223CF6"/>
              </a:clrFrom>
              <a:clrTo>
                <a:srgbClr val="223C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57200"/>
            <a:ext cx="10287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3" t="11151" r="64841" b="53149"/>
          <a:stretch>
            <a:fillRect/>
          </a:stretch>
        </p:blipFill>
        <p:spPr bwMode="auto">
          <a:xfrm rot="-490072">
            <a:off x="266700" y="4137025"/>
            <a:ext cx="1193800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65163"/>
            <a:ext cx="7772400" cy="792162"/>
          </a:xfrm>
        </p:spPr>
        <p:txBody>
          <a:bodyPr/>
          <a:lstStyle/>
          <a:p>
            <a:pPr eaLnBrk="1" hangingPunct="1"/>
            <a:r>
              <a:rPr lang="es-ES" altLang="es-ES" smtClean="0">
                <a:solidFill>
                  <a:srgbClr val="008000"/>
                </a:solidFill>
              </a:rPr>
              <a:t>1- Introducción </a:t>
            </a:r>
            <a:endParaRPr lang="es-ES" altLang="es-E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524000"/>
            <a:ext cx="4733528" cy="75287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70C0"/>
                </a:solidFill>
              </a:rPr>
              <a:t> Magnetismo Natural</a:t>
            </a:r>
          </a:p>
          <a:p>
            <a:pPr algn="just" eaLnBrk="1" hangingPunct="1"/>
            <a:endParaRPr lang="es-ES_tradnl" altLang="es-ES" dirty="0" smtClean="0">
              <a:solidFill>
                <a:srgbClr val="003399"/>
              </a:solidFill>
            </a:endParaRPr>
          </a:p>
          <a:p>
            <a:pPr algn="just" eaLnBrk="1" hangingPunct="1"/>
            <a:endParaRPr lang="es-ES_tradnl" altLang="es-ES" dirty="0" smtClean="0">
              <a:solidFill>
                <a:schemeClr val="accent2"/>
              </a:solidFill>
            </a:endParaRPr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pic>
        <p:nvPicPr>
          <p:cNvPr id="23658" name="Picture 106" descr="F28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75" y="24384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660" name="Picture 108" descr="F28-08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26"/>
          <a:stretch>
            <a:fillRect/>
          </a:stretch>
        </p:blipFill>
        <p:spPr bwMode="auto">
          <a:xfrm>
            <a:off x="3995738" y="1933575"/>
            <a:ext cx="4394200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11267" name="Marcador de número de diapositiva 5"/>
          <p:cNvSpPr>
            <a:spLocks noGrp="1"/>
          </p:cNvSpPr>
          <p:nvPr>
            <p:ph type="sldNum" sz="quarter" idx="11"/>
          </p:nvPr>
        </p:nvSpPr>
        <p:spPr bwMode="auto">
          <a:xfrm>
            <a:off x="8460432" y="6356350"/>
            <a:ext cx="47322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BC8EFC3-0EFF-44CC-B9CA-D843EA728AE6}" type="slidenum">
              <a:rPr lang="en-US" altLang="es-ES" sz="900" smtClean="0">
                <a:solidFill>
                  <a:srgbClr val="898989"/>
                </a:solidFill>
              </a:rPr>
              <a:pPr/>
              <a:t>3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sp>
        <p:nvSpPr>
          <p:cNvPr id="11268" name="AutoShape 4" descr="Secretos de la Aurora Polar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sp>
        <p:nvSpPr>
          <p:cNvPr id="11269" name="AutoShape 6" descr="Secretos de la Aurora Polar"/>
          <p:cNvSpPr>
            <a:spLocks noChangeAspect="1" noChangeArrowheads="1"/>
          </p:cNvSpPr>
          <p:nvPr/>
        </p:nvSpPr>
        <p:spPr bwMode="auto">
          <a:xfrm>
            <a:off x="320675" y="-301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s-ES" altLang="es-ES"/>
          </a:p>
        </p:txBody>
      </p:sp>
      <p:pic>
        <p:nvPicPr>
          <p:cNvPr id="1127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735388"/>
            <a:ext cx="363855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7" descr="viento+sol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604838"/>
            <a:ext cx="4459288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2" descr="Meteoros eléctricos (electrometeoros) Fuego de San Telmo Auroras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604838"/>
            <a:ext cx="3849687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Imagen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902075"/>
            <a:ext cx="3236913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title"/>
          </p:nvPr>
        </p:nvSpPr>
        <p:spPr>
          <a:xfrm>
            <a:off x="1143000" y="533400"/>
            <a:ext cx="7086600" cy="923925"/>
          </a:xfrm>
        </p:spPr>
        <p:txBody>
          <a:bodyPr/>
          <a:lstStyle/>
          <a:p>
            <a:pPr eaLnBrk="1" hangingPunct="1"/>
            <a:r>
              <a:rPr lang="es-ES" altLang="es-ES" smtClean="0">
                <a:solidFill>
                  <a:srgbClr val="008000"/>
                </a:solidFill>
              </a:rPr>
              <a:t>1 - Introducción 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idx="1"/>
          </p:nvPr>
        </p:nvSpPr>
        <p:spPr>
          <a:xfrm>
            <a:off x="539750" y="1330325"/>
            <a:ext cx="8280400" cy="2687638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 Lo que nos interesa ahora realmente son las interacciones entre magnetismo y electricidad: 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 Oersted (s. XIX) fue el primero en encontrar la relación entre  Electricidad y Magnetismo:  la intensidad de corriente en un cable desorienta las brújulas cercanas.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 Se pueden analizar también otras interacciones:	</a:t>
            </a:r>
            <a:endParaRPr lang="es-ES" altLang="es-ES" sz="1100" b="1" dirty="0" smtClean="0">
              <a:solidFill>
                <a:srgbClr val="FF0000"/>
              </a:solidFill>
            </a:endParaRPr>
          </a:p>
        </p:txBody>
      </p:sp>
      <p:sp>
        <p:nvSpPr>
          <p:cNvPr id="24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26663" name="Text Box 39"/>
          <p:cNvSpPr txBox="1">
            <a:spLocks noChangeArrowheads="1"/>
          </p:cNvSpPr>
          <p:nvPr/>
        </p:nvSpPr>
        <p:spPr bwMode="auto">
          <a:xfrm>
            <a:off x="4716463" y="3429000"/>
            <a:ext cx="39624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Monotype Sorts" pitchFamily="2" charset="2"/>
              <a:buNone/>
            </a:pPr>
            <a:r>
              <a:rPr lang="es-ES_tradnl" altLang="es-ES" sz="2000">
                <a:solidFill>
                  <a:srgbClr val="003399"/>
                </a:solidFill>
              </a:rPr>
              <a:t>  </a:t>
            </a:r>
            <a:r>
              <a:rPr lang="es-ES_tradnl" altLang="es-ES">
                <a:solidFill>
                  <a:srgbClr val="000000"/>
                </a:solidFill>
              </a:rPr>
              <a:t>q  ,  v = 0   </a:t>
            </a:r>
            <a:r>
              <a:rPr lang="es-ES_tradnl" altLang="es-ES">
                <a:solidFill>
                  <a:srgbClr val="000000"/>
                </a:solidFill>
                <a:sym typeface="Symbol" panose="05050102010706020507" pitchFamily="18" charset="2"/>
              </a:rPr>
              <a:t></a:t>
            </a:r>
            <a:r>
              <a:rPr lang="es-ES_tradnl" altLang="es-ES">
                <a:solidFill>
                  <a:srgbClr val="000000"/>
                </a:solidFill>
              </a:rPr>
              <a:t>    E </a:t>
            </a:r>
            <a:r>
              <a:rPr lang="es-ES_tradnl" altLang="es-ES">
                <a:solidFill>
                  <a:srgbClr val="000000"/>
                </a:solidFill>
                <a:sym typeface="Symbol" panose="05050102010706020507" pitchFamily="18" charset="2"/>
              </a:rPr>
              <a:t></a:t>
            </a:r>
            <a:r>
              <a:rPr lang="es-ES_tradnl" altLang="es-ES">
                <a:solidFill>
                  <a:srgbClr val="000000"/>
                </a:solidFill>
              </a:rPr>
              <a:t> 0;  B = 0</a:t>
            </a:r>
          </a:p>
          <a:p>
            <a:pPr algn="just">
              <a:buClr>
                <a:schemeClr val="accent1"/>
              </a:buClr>
              <a:buFont typeface="Monotype Sorts" pitchFamily="2" charset="2"/>
              <a:buNone/>
            </a:pPr>
            <a:endParaRPr lang="es-ES_tradnl" altLang="es-ES" sz="1200">
              <a:solidFill>
                <a:srgbClr val="000000"/>
              </a:solidFill>
            </a:endParaRPr>
          </a:p>
          <a:p>
            <a:pPr algn="just"/>
            <a:r>
              <a:rPr lang="es-ES_tradnl" altLang="es-ES">
                <a:solidFill>
                  <a:srgbClr val="000000"/>
                </a:solidFill>
              </a:rPr>
              <a:t>  q  ,  v </a:t>
            </a:r>
            <a:r>
              <a:rPr lang="es-ES_tradnl" altLang="es-ES">
                <a:solidFill>
                  <a:srgbClr val="000000"/>
                </a:solidFill>
                <a:sym typeface="Symbol" panose="05050102010706020507" pitchFamily="18" charset="2"/>
              </a:rPr>
              <a:t></a:t>
            </a:r>
            <a:r>
              <a:rPr lang="es-ES_tradnl" altLang="es-ES">
                <a:solidFill>
                  <a:srgbClr val="000000"/>
                </a:solidFill>
              </a:rPr>
              <a:t> 0   </a:t>
            </a:r>
            <a:r>
              <a:rPr lang="es-ES_tradnl" altLang="es-ES">
                <a:solidFill>
                  <a:srgbClr val="000000"/>
                </a:solidFill>
                <a:sym typeface="Symbol" panose="05050102010706020507" pitchFamily="18" charset="2"/>
              </a:rPr>
              <a:t></a:t>
            </a:r>
            <a:r>
              <a:rPr lang="es-ES_tradnl" altLang="es-ES">
                <a:solidFill>
                  <a:srgbClr val="000000"/>
                </a:solidFill>
              </a:rPr>
              <a:t>    E </a:t>
            </a:r>
            <a:r>
              <a:rPr lang="es-ES_tradnl" altLang="es-ES">
                <a:solidFill>
                  <a:srgbClr val="000000"/>
                </a:solidFill>
                <a:sym typeface="Symbol" panose="05050102010706020507" pitchFamily="18" charset="2"/>
              </a:rPr>
              <a:t></a:t>
            </a:r>
            <a:r>
              <a:rPr lang="es-ES_tradnl" altLang="es-ES">
                <a:solidFill>
                  <a:srgbClr val="000000"/>
                </a:solidFill>
              </a:rPr>
              <a:t> 0;  B </a:t>
            </a:r>
            <a:r>
              <a:rPr lang="es-ES_tradnl" altLang="es-ES">
                <a:solidFill>
                  <a:srgbClr val="000000"/>
                </a:solidFill>
                <a:sym typeface="Symbol" panose="05050102010706020507" pitchFamily="18" charset="2"/>
              </a:rPr>
              <a:t></a:t>
            </a:r>
            <a:r>
              <a:rPr lang="es-ES_tradnl" altLang="es-ES">
                <a:solidFill>
                  <a:srgbClr val="000000"/>
                </a:solidFill>
              </a:rPr>
              <a:t> 0</a:t>
            </a:r>
          </a:p>
        </p:txBody>
      </p:sp>
      <p:sp>
        <p:nvSpPr>
          <p:cNvPr id="26709" name="Text Box 85"/>
          <p:cNvSpPr txBox="1">
            <a:spLocks noChangeArrowheads="1"/>
          </p:cNvSpPr>
          <p:nvPr/>
        </p:nvSpPr>
        <p:spPr bwMode="auto">
          <a:xfrm>
            <a:off x="539552" y="5293320"/>
            <a:ext cx="4393257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s-ES_tradnl" altLang="es-ES" sz="2000" dirty="0">
                <a:solidFill>
                  <a:srgbClr val="003399"/>
                </a:solidFill>
              </a:rPr>
              <a:t>Fue </a:t>
            </a:r>
            <a:r>
              <a:rPr lang="es-ES_tradnl" altLang="es-ES" sz="2000" dirty="0" err="1">
                <a:solidFill>
                  <a:srgbClr val="003399"/>
                </a:solidFill>
              </a:rPr>
              <a:t>Ampère</a:t>
            </a:r>
            <a:r>
              <a:rPr lang="es-ES_tradnl" altLang="es-ES" sz="2000" dirty="0">
                <a:solidFill>
                  <a:srgbClr val="003399"/>
                </a:solidFill>
              </a:rPr>
              <a:t> el que enunció que:        “la verdadera fuente de campo magnético es la corriente eléctrica”.</a:t>
            </a:r>
            <a:endParaRPr lang="es-ES" altLang="es-ES" sz="2000" dirty="0">
              <a:solidFill>
                <a:srgbClr val="003399"/>
              </a:solidFill>
            </a:endParaRPr>
          </a:p>
        </p:txBody>
      </p:sp>
      <p:grpSp>
        <p:nvGrpSpPr>
          <p:cNvPr id="3" name="Grupo 2"/>
          <p:cNvGrpSpPr>
            <a:grpSpLocks/>
          </p:cNvGrpSpPr>
          <p:nvPr/>
        </p:nvGrpSpPr>
        <p:grpSpPr bwMode="auto">
          <a:xfrm>
            <a:off x="1550988" y="3525838"/>
            <a:ext cx="2800350" cy="1600200"/>
            <a:chOff x="5580063" y="3581400"/>
            <a:chExt cx="2800350" cy="1600200"/>
          </a:xfrm>
        </p:grpSpPr>
        <p:grpSp>
          <p:nvGrpSpPr>
            <p:cNvPr id="12299" name="Group 84"/>
            <p:cNvGrpSpPr>
              <a:grpSpLocks/>
            </p:cNvGrpSpPr>
            <p:nvPr/>
          </p:nvGrpSpPr>
          <p:grpSpPr bwMode="auto">
            <a:xfrm>
              <a:off x="5580063" y="3581400"/>
              <a:ext cx="2800350" cy="1600200"/>
              <a:chOff x="3515" y="2256"/>
              <a:chExt cx="1764" cy="1008"/>
            </a:xfrm>
          </p:grpSpPr>
          <p:grpSp>
            <p:nvGrpSpPr>
              <p:cNvPr id="12303" name="Group 66"/>
              <p:cNvGrpSpPr>
                <a:grpSpLocks/>
              </p:cNvGrpSpPr>
              <p:nvPr/>
            </p:nvGrpSpPr>
            <p:grpSpPr bwMode="auto">
              <a:xfrm>
                <a:off x="3714" y="2256"/>
                <a:ext cx="1565" cy="1008"/>
                <a:chOff x="6624" y="9461"/>
                <a:chExt cx="3312" cy="1872"/>
              </a:xfrm>
            </p:grpSpPr>
            <p:sp>
              <p:nvSpPr>
                <p:cNvPr id="12305" name="Line 67"/>
                <p:cNvSpPr>
                  <a:spLocks noChangeShapeType="1"/>
                </p:cNvSpPr>
                <p:nvPr/>
              </p:nvSpPr>
              <p:spPr bwMode="auto">
                <a:xfrm>
                  <a:off x="6624" y="9461"/>
                  <a:ext cx="0" cy="18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306" name="Line 68"/>
                <p:cNvSpPr>
                  <a:spLocks noChangeShapeType="1"/>
                </p:cNvSpPr>
                <p:nvPr/>
              </p:nvSpPr>
              <p:spPr bwMode="auto">
                <a:xfrm>
                  <a:off x="7648" y="9461"/>
                  <a:ext cx="0" cy="18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307" name="Line 69"/>
                <p:cNvSpPr>
                  <a:spLocks noChangeShapeType="1"/>
                </p:cNvSpPr>
                <p:nvPr/>
              </p:nvSpPr>
              <p:spPr bwMode="auto">
                <a:xfrm>
                  <a:off x="8640" y="9461"/>
                  <a:ext cx="0" cy="18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308" name="Line 70"/>
                <p:cNvSpPr>
                  <a:spLocks noChangeShapeType="1"/>
                </p:cNvSpPr>
                <p:nvPr/>
              </p:nvSpPr>
              <p:spPr bwMode="auto">
                <a:xfrm>
                  <a:off x="9504" y="9461"/>
                  <a:ext cx="0" cy="187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309" name="Line 71"/>
                <p:cNvSpPr>
                  <a:spLocks noChangeShapeType="1"/>
                </p:cNvSpPr>
                <p:nvPr/>
              </p:nvSpPr>
              <p:spPr bwMode="auto">
                <a:xfrm flipV="1">
                  <a:off x="6624" y="10037"/>
                  <a:ext cx="0" cy="57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310" name="Line 72"/>
                <p:cNvSpPr>
                  <a:spLocks noChangeShapeType="1"/>
                </p:cNvSpPr>
                <p:nvPr/>
              </p:nvSpPr>
              <p:spPr bwMode="auto">
                <a:xfrm flipV="1">
                  <a:off x="7648" y="10037"/>
                  <a:ext cx="0" cy="57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311" name="Line 73"/>
                <p:cNvSpPr>
                  <a:spLocks noChangeShapeType="1"/>
                </p:cNvSpPr>
                <p:nvPr/>
              </p:nvSpPr>
              <p:spPr bwMode="auto">
                <a:xfrm rot="10800000" flipV="1">
                  <a:off x="9504" y="10037"/>
                  <a:ext cx="0" cy="57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312" name="Line 74"/>
                <p:cNvSpPr>
                  <a:spLocks noChangeShapeType="1"/>
                </p:cNvSpPr>
                <p:nvPr/>
              </p:nvSpPr>
              <p:spPr bwMode="auto">
                <a:xfrm flipV="1">
                  <a:off x="8640" y="10037"/>
                  <a:ext cx="0" cy="57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313" name="Line 75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7416" y="10109"/>
                  <a:ext cx="0" cy="432"/>
                </a:xfrm>
                <a:prstGeom prst="line">
                  <a:avLst/>
                </a:prstGeom>
                <a:noFill/>
                <a:ln w="9525">
                  <a:solidFill>
                    <a:srgbClr val="33CCCC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314" name="Line 76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6840" y="10109"/>
                  <a:ext cx="0" cy="432"/>
                </a:xfrm>
                <a:prstGeom prst="line">
                  <a:avLst/>
                </a:prstGeom>
                <a:noFill/>
                <a:ln w="9525">
                  <a:solidFill>
                    <a:srgbClr val="33CCCC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315" name="Line 77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8424" y="10109"/>
                  <a:ext cx="0" cy="432"/>
                </a:xfrm>
                <a:prstGeom prst="line">
                  <a:avLst/>
                </a:prstGeom>
                <a:noFill/>
                <a:ln w="9525">
                  <a:solidFill>
                    <a:srgbClr val="33CCCC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12316" name="Line 78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9720" y="10109"/>
                  <a:ext cx="0" cy="432"/>
                </a:xfrm>
                <a:prstGeom prst="line">
                  <a:avLst/>
                </a:prstGeom>
                <a:noFill/>
                <a:ln w="9525">
                  <a:solidFill>
                    <a:srgbClr val="33CCCC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</p:grpSp>
          <p:sp>
            <p:nvSpPr>
              <p:cNvPr id="12304" name="WordArt 79"/>
              <p:cNvSpPr>
                <a:spLocks noChangeArrowheads="1" noChangeShapeType="1" noTextEdit="1"/>
              </p:cNvSpPr>
              <p:nvPr/>
            </p:nvSpPr>
            <p:spPr bwMode="auto">
              <a:xfrm>
                <a:off x="3515" y="2634"/>
                <a:ext cx="92" cy="206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s-ES" sz="1600" kern="10">
                    <a:solidFill>
                      <a:srgbClr val="D9F5E6"/>
                    </a:solidFill>
                    <a:latin typeface="Comic Sans MS" panose="030F0702030302020204" pitchFamily="66" charset="0"/>
                  </a:rPr>
                  <a:t>I</a:t>
                </a:r>
              </a:p>
            </p:txBody>
          </p:sp>
        </p:grpSp>
        <p:sp>
          <p:nvSpPr>
            <p:cNvPr id="12300" name="WordArt 79"/>
            <p:cNvSpPr>
              <a:spLocks noChangeArrowheads="1" noChangeShapeType="1" noTextEdit="1"/>
            </p:cNvSpPr>
            <p:nvPr/>
          </p:nvSpPr>
          <p:spPr bwMode="auto">
            <a:xfrm>
              <a:off x="6732588" y="4164013"/>
              <a:ext cx="146050" cy="32702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600" kern="10">
                  <a:solidFill>
                    <a:srgbClr val="D9F5E6"/>
                  </a:solidFill>
                  <a:latin typeface="Comic Sans MS" panose="030F0702030302020204" pitchFamily="66" charset="0"/>
                </a:rPr>
                <a:t>I</a:t>
              </a:r>
            </a:p>
          </p:txBody>
        </p:sp>
        <p:sp>
          <p:nvSpPr>
            <p:cNvPr id="12301" name="WordArt 79"/>
            <p:cNvSpPr>
              <a:spLocks noChangeArrowheads="1" noChangeShapeType="1" noTextEdit="1"/>
            </p:cNvSpPr>
            <p:nvPr/>
          </p:nvSpPr>
          <p:spPr bwMode="auto">
            <a:xfrm>
              <a:off x="8134350" y="4408488"/>
              <a:ext cx="146050" cy="32702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600" kern="10">
                  <a:solidFill>
                    <a:srgbClr val="D9F5E6"/>
                  </a:solidFill>
                  <a:latin typeface="Comic Sans MS" panose="030F0702030302020204" pitchFamily="66" charset="0"/>
                </a:rPr>
                <a:t>I</a:t>
              </a:r>
            </a:p>
          </p:txBody>
        </p:sp>
        <p:sp>
          <p:nvSpPr>
            <p:cNvPr id="12302" name="WordArt 79"/>
            <p:cNvSpPr>
              <a:spLocks noChangeArrowheads="1" noChangeShapeType="1" noTextEdit="1"/>
            </p:cNvSpPr>
            <p:nvPr/>
          </p:nvSpPr>
          <p:spPr bwMode="auto">
            <a:xfrm>
              <a:off x="7504113" y="3997325"/>
              <a:ext cx="146050" cy="32702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600" kern="10">
                  <a:solidFill>
                    <a:srgbClr val="D9F5E6"/>
                  </a:solidFill>
                  <a:latin typeface="Comic Sans MS" panose="030F0702030302020204" pitchFamily="66" charset="0"/>
                </a:rPr>
                <a:t>I</a:t>
              </a: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88" y="4505325"/>
            <a:ext cx="29527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uadroTexto 3"/>
          <p:cNvSpPr txBox="1">
            <a:spLocks noChangeArrowheads="1"/>
          </p:cNvSpPr>
          <p:nvPr/>
        </p:nvSpPr>
        <p:spPr bwMode="auto">
          <a:xfrm>
            <a:off x="8205788" y="5854700"/>
            <a:ext cx="796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sz="2000" b="1" dirty="0">
                <a:solidFill>
                  <a:srgbClr val="FF0000"/>
                </a:solidFill>
                <a:hlinkClick r:id="rId3" action="ppaction://hlinkfile"/>
              </a:rPr>
              <a:t>vídeo</a:t>
            </a:r>
            <a:endParaRPr lang="es-ES" altLang="es-E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build="p" autoUpdateAnimBg="0"/>
      <p:bldP spid="26663" grpId="0" autoUpdateAnimBg="0"/>
      <p:bldP spid="26709" grpId="0" build="p" autoUpdateAnimBg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7772400" cy="923925"/>
          </a:xfrm>
        </p:spPr>
        <p:txBody>
          <a:bodyPr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2 - Fuerza Magnética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447800"/>
            <a:ext cx="7772400" cy="426720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 Fuerza ejercida por un campo magnético sobre una carga en movimiento:</a:t>
            </a:r>
            <a:endParaRPr lang="es-ES" altLang="es-ES" dirty="0" smtClean="0">
              <a:solidFill>
                <a:srgbClr val="003399"/>
              </a:solidFill>
            </a:endParaRPr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13317" name="Marcador de número de diapositiva 5"/>
          <p:cNvSpPr>
            <a:spLocks noGrp="1"/>
          </p:cNvSpPr>
          <p:nvPr>
            <p:ph type="sldNum" sz="quarter" idx="11"/>
          </p:nvPr>
        </p:nvSpPr>
        <p:spPr bwMode="auto">
          <a:xfrm>
            <a:off x="8460432" y="6356350"/>
            <a:ext cx="43204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DA65142-5E7F-47C4-8CA5-E12F8CD29831}" type="slidenum">
              <a:rPr lang="en-US" altLang="es-ES" sz="900" smtClean="0">
                <a:solidFill>
                  <a:srgbClr val="898989"/>
                </a:solidFill>
              </a:rPr>
              <a:pPr/>
              <a:t>5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graphicFrame>
        <p:nvGraphicFramePr>
          <p:cNvPr id="27720" name="Object 72"/>
          <p:cNvGraphicFramePr>
            <a:graphicFrameLocks noChangeAspect="1"/>
          </p:cNvGraphicFramePr>
          <p:nvPr/>
        </p:nvGraphicFramePr>
        <p:xfrm>
          <a:off x="5953125" y="1981200"/>
          <a:ext cx="1714500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Ecuación" r:id="rId3" imgW="825500" imgH="241300" progId="Equation.3">
                  <p:embed/>
                </p:oleObj>
              </mc:Choice>
              <mc:Fallback>
                <p:oleObj name="Ecuación" r:id="rId3" imgW="825500" imgH="241300" progId="Equation.3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25" y="1981200"/>
                        <a:ext cx="1714500" cy="496888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chemeClr val="folHlink"/>
                          </a:gs>
                          <a:gs pos="100000">
                            <a:srgbClr val="E2CFD8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22" name="Text Box 74"/>
          <p:cNvSpPr txBox="1">
            <a:spLocks noChangeArrowheads="1"/>
          </p:cNvSpPr>
          <p:nvPr/>
        </p:nvSpPr>
        <p:spPr bwMode="auto">
          <a:xfrm>
            <a:off x="914400" y="5257800"/>
            <a:ext cx="77724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s-ES_tradnl" altLang="es-ES" sz="2200" dirty="0">
                <a:solidFill>
                  <a:srgbClr val="000000"/>
                </a:solidFill>
              </a:rPr>
              <a:t>Unidades de  B:    N s / C m  =  J s / C m</a:t>
            </a:r>
            <a:r>
              <a:rPr lang="es-ES_tradnl" altLang="es-ES" sz="2200" baseline="30000" dirty="0">
                <a:solidFill>
                  <a:srgbClr val="000000"/>
                </a:solidFill>
              </a:rPr>
              <a:t>2</a:t>
            </a:r>
            <a:r>
              <a:rPr lang="es-ES_tradnl" altLang="es-ES" sz="2200" dirty="0">
                <a:solidFill>
                  <a:srgbClr val="000000"/>
                </a:solidFill>
              </a:rPr>
              <a:t>  =  V s / m</a:t>
            </a:r>
            <a:r>
              <a:rPr lang="es-ES_tradnl" altLang="es-ES" sz="2200" baseline="30000" dirty="0">
                <a:solidFill>
                  <a:srgbClr val="000000"/>
                </a:solidFill>
              </a:rPr>
              <a:t>2</a:t>
            </a:r>
            <a:r>
              <a:rPr lang="es-ES_tradnl" altLang="es-ES" sz="2200" dirty="0">
                <a:solidFill>
                  <a:srgbClr val="000000"/>
                </a:solidFill>
              </a:rPr>
              <a:t>  = </a:t>
            </a:r>
            <a:r>
              <a:rPr lang="es-ES_tradnl" altLang="es-ES" sz="2200" b="1" dirty="0">
                <a:solidFill>
                  <a:srgbClr val="C00000"/>
                </a:solidFill>
              </a:rPr>
              <a:t>Tesla</a:t>
            </a:r>
            <a:endParaRPr lang="es-ES_tradnl" altLang="es-ES" dirty="0">
              <a:solidFill>
                <a:srgbClr val="C00000"/>
              </a:solidFill>
            </a:endParaRPr>
          </a:p>
        </p:txBody>
      </p:sp>
      <p:pic>
        <p:nvPicPr>
          <p:cNvPr id="27725" name="Picture 77" descr="F28-02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86000"/>
            <a:ext cx="3608388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26" name="Picture 78" descr="F28-02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743200"/>
            <a:ext cx="2743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  <p:bldP spid="27722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7467600" cy="9906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2 - Fuerza Magnética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770572" y="1489543"/>
            <a:ext cx="7840028" cy="1117132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 Si añadimos un campo eléctrico, también se ejercerá fuerza eléctrica, aunque la carga esté en movimiento, </a:t>
            </a:r>
            <a:r>
              <a:rPr lang="es-ES_tradnl" altLang="es-ES" b="1" dirty="0" smtClean="0">
                <a:solidFill>
                  <a:srgbClr val="C00000"/>
                </a:solidFill>
              </a:rPr>
              <a:t>Ley de </a:t>
            </a:r>
            <a:r>
              <a:rPr lang="es-ES_tradnl" altLang="es-ES" b="1" dirty="0" err="1" smtClean="0">
                <a:solidFill>
                  <a:srgbClr val="C00000"/>
                </a:solidFill>
              </a:rPr>
              <a:t>Lorentz</a:t>
            </a:r>
            <a:r>
              <a:rPr lang="es-ES_tradnl" altLang="es-ES" dirty="0" smtClean="0">
                <a:solidFill>
                  <a:srgbClr val="003399"/>
                </a:solidFill>
              </a:rPr>
              <a:t>:</a:t>
            </a:r>
          </a:p>
          <a:p>
            <a:pPr algn="just" eaLnBrk="1" hangingPunct="1">
              <a:buFont typeface="Monotype Sorts" pitchFamily="2" charset="2"/>
              <a:buNone/>
            </a:pPr>
            <a:endParaRPr lang="es-ES" altLang="es-ES" dirty="0" smtClean="0">
              <a:solidFill>
                <a:srgbClr val="0000FF"/>
              </a:solidFill>
            </a:endParaRPr>
          </a:p>
          <a:p>
            <a:pPr algn="just" eaLnBrk="1" hangingPunct="1">
              <a:buFont typeface="Monotype Sorts" pitchFamily="2" charset="2"/>
              <a:buNone/>
            </a:pPr>
            <a:endParaRPr lang="es-ES" altLang="es-ES" dirty="0" smtClean="0"/>
          </a:p>
        </p:txBody>
      </p:sp>
      <p:sp>
        <p:nvSpPr>
          <p:cNvPr id="1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14341" name="Marcador de número de diapositiva 5"/>
          <p:cNvSpPr>
            <a:spLocks noGrp="1"/>
          </p:cNvSpPr>
          <p:nvPr>
            <p:ph type="sldNum" sz="quarter" idx="11"/>
          </p:nvPr>
        </p:nvSpPr>
        <p:spPr bwMode="auto">
          <a:xfrm>
            <a:off x="8458200" y="6356350"/>
            <a:ext cx="43428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2B1C050-40BF-4E7D-8731-DDE9276A0A30}" type="slidenum">
              <a:rPr lang="en-US" altLang="es-ES" sz="900" smtClean="0">
                <a:solidFill>
                  <a:srgbClr val="898989"/>
                </a:solidFill>
              </a:rPr>
              <a:pPr/>
              <a:t>6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sp>
        <p:nvSpPr>
          <p:cNvPr id="9269" name="Text Box 53"/>
          <p:cNvSpPr txBox="1">
            <a:spLocks noChangeArrowheads="1"/>
          </p:cNvSpPr>
          <p:nvPr/>
        </p:nvSpPr>
        <p:spPr bwMode="auto">
          <a:xfrm>
            <a:off x="990600" y="2879725"/>
            <a:ext cx="7467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s-ES_tradnl" altLang="es-ES" sz="2000" dirty="0">
                <a:solidFill>
                  <a:srgbClr val="003399"/>
                </a:solidFill>
              </a:rPr>
              <a:t>Definimos también el Flujo Magnético:</a:t>
            </a:r>
            <a:endParaRPr lang="es-ES" altLang="es-ES" sz="2000" dirty="0">
              <a:solidFill>
                <a:srgbClr val="003399"/>
              </a:solidFill>
            </a:endParaRPr>
          </a:p>
        </p:txBody>
      </p:sp>
      <p:sp>
        <p:nvSpPr>
          <p:cNvPr id="9273" name="Text Box 57"/>
          <p:cNvSpPr txBox="1">
            <a:spLocks noChangeArrowheads="1"/>
          </p:cNvSpPr>
          <p:nvPr/>
        </p:nvSpPr>
        <p:spPr bwMode="auto">
          <a:xfrm>
            <a:off x="611560" y="3962400"/>
            <a:ext cx="502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s-ES_tradnl" altLang="es-ES" sz="2000" u="sng" dirty="0">
                <a:solidFill>
                  <a:srgbClr val="003399"/>
                </a:solidFill>
              </a:rPr>
              <a:t>PROPIEDADES</a:t>
            </a:r>
            <a:r>
              <a:rPr lang="es-ES_tradnl" altLang="es-ES" sz="2000" dirty="0">
                <a:solidFill>
                  <a:srgbClr val="003399"/>
                </a:solidFill>
              </a:rPr>
              <a:t>:</a:t>
            </a:r>
            <a:endParaRPr lang="es-ES" altLang="es-ES" sz="2000" dirty="0">
              <a:solidFill>
                <a:srgbClr val="003399"/>
              </a:solidFill>
            </a:endParaRPr>
          </a:p>
        </p:txBody>
      </p:sp>
      <p:graphicFrame>
        <p:nvGraphicFramePr>
          <p:cNvPr id="9278" name="Object 62"/>
          <p:cNvGraphicFramePr>
            <a:graphicFrameLocks noChangeAspect="1"/>
          </p:cNvGraphicFramePr>
          <p:nvPr/>
        </p:nvGraphicFramePr>
        <p:xfrm>
          <a:off x="2185988" y="2209800"/>
          <a:ext cx="46958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9" name="Ecuación" r:id="rId3" imgW="2273300" imgH="241300" progId="Equation.3">
                  <p:embed/>
                </p:oleObj>
              </mc:Choice>
              <mc:Fallback>
                <p:oleObj name="Ecuación" r:id="rId3" imgW="2273300" imgH="241300" progId="Equation.3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5988" y="2209800"/>
                        <a:ext cx="469582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79" name="Object 63"/>
          <p:cNvGraphicFramePr>
            <a:graphicFrameLocks noChangeAspect="1"/>
          </p:cNvGraphicFramePr>
          <p:nvPr/>
        </p:nvGraphicFramePr>
        <p:xfrm>
          <a:off x="5791200" y="2860675"/>
          <a:ext cx="152400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" name="Ecuación" r:id="rId5" imgW="749300" imgH="279400" progId="Equation.3">
                  <p:embed/>
                </p:oleObj>
              </mc:Choice>
              <mc:Fallback>
                <p:oleObj name="Ecuación" r:id="rId5" imgW="749300" imgH="279400" progId="Equation.3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860675"/>
                        <a:ext cx="1524000" cy="568325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chemeClr val="folHlink"/>
                          </a:gs>
                          <a:gs pos="100000">
                            <a:srgbClr val="EADCE3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80" name="Text Box 64"/>
          <p:cNvSpPr txBox="1">
            <a:spLocks noChangeArrowheads="1"/>
          </p:cNvSpPr>
          <p:nvPr/>
        </p:nvSpPr>
        <p:spPr bwMode="auto">
          <a:xfrm>
            <a:off x="1371600" y="4373563"/>
            <a:ext cx="72390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Monotype Sorts" pitchFamily="2" charset="2"/>
              <a:buNone/>
            </a:pPr>
            <a:r>
              <a:rPr lang="es-ES_tradnl" altLang="es-ES" sz="2200"/>
              <a:t>1)  La fuerza magnética es nula  si:      v = 0   ó     v || B</a:t>
            </a:r>
            <a:endParaRPr lang="es-ES" altLang="es-ES" sz="2200"/>
          </a:p>
        </p:txBody>
      </p:sp>
      <p:sp>
        <p:nvSpPr>
          <p:cNvPr id="9282" name="Text Box 66"/>
          <p:cNvSpPr txBox="1">
            <a:spLocks noChangeArrowheads="1"/>
          </p:cNvSpPr>
          <p:nvPr/>
        </p:nvSpPr>
        <p:spPr bwMode="auto">
          <a:xfrm>
            <a:off x="990600" y="3429000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s-ES_tradnl" altLang="es-ES" sz="2200" dirty="0">
                <a:solidFill>
                  <a:srgbClr val="000000"/>
                </a:solidFill>
              </a:rPr>
              <a:t>Unidades:    </a:t>
            </a:r>
            <a:r>
              <a:rPr lang="es-ES_tradnl" altLang="es-ES" dirty="0">
                <a:solidFill>
                  <a:srgbClr val="000000"/>
                </a:solidFill>
              </a:rPr>
              <a:t>m</a:t>
            </a:r>
            <a:r>
              <a:rPr lang="es-ES_tradnl" altLang="es-ES" baseline="30000" dirty="0">
                <a:solidFill>
                  <a:srgbClr val="000000"/>
                </a:solidFill>
              </a:rPr>
              <a:t>2</a:t>
            </a:r>
            <a:r>
              <a:rPr lang="es-ES_tradnl" altLang="es-ES" dirty="0">
                <a:solidFill>
                  <a:srgbClr val="000000"/>
                </a:solidFill>
              </a:rPr>
              <a:t> V s / m</a:t>
            </a:r>
            <a:r>
              <a:rPr lang="es-ES_tradnl" altLang="es-ES" baseline="30000" dirty="0">
                <a:solidFill>
                  <a:srgbClr val="000000"/>
                </a:solidFill>
              </a:rPr>
              <a:t>2</a:t>
            </a:r>
            <a:r>
              <a:rPr lang="es-ES_tradnl" altLang="es-ES" dirty="0">
                <a:solidFill>
                  <a:srgbClr val="000000"/>
                </a:solidFill>
              </a:rPr>
              <a:t>  =  V s = </a:t>
            </a:r>
            <a:r>
              <a:rPr lang="es-ES_tradnl" altLang="es-ES" dirty="0">
                <a:solidFill>
                  <a:srgbClr val="C00000"/>
                </a:solidFill>
              </a:rPr>
              <a:t>Weber</a:t>
            </a:r>
          </a:p>
        </p:txBody>
      </p:sp>
      <p:sp>
        <p:nvSpPr>
          <p:cNvPr id="9283" name="Text Box 67"/>
          <p:cNvSpPr txBox="1">
            <a:spLocks noChangeArrowheads="1"/>
          </p:cNvSpPr>
          <p:nvPr/>
        </p:nvSpPr>
        <p:spPr bwMode="auto">
          <a:xfrm>
            <a:off x="1371600" y="4846638"/>
            <a:ext cx="72390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Monotype Sorts" pitchFamily="2" charset="2"/>
              <a:buNone/>
            </a:pPr>
            <a:r>
              <a:rPr lang="es-ES_tradnl" altLang="es-ES" sz="2200"/>
              <a:t>2)  Siempre Fm </a:t>
            </a:r>
            <a:r>
              <a:rPr lang="es-ES_tradnl" altLang="es-ES" sz="2200">
                <a:sym typeface="Symbol" panose="05050102010706020507" pitchFamily="18" charset="2"/>
              </a:rPr>
              <a:t></a:t>
            </a:r>
            <a:r>
              <a:rPr lang="es-ES_tradnl" altLang="es-ES" sz="2200"/>
              <a:t>  (v y B), por tanto, también a la Trayectoria.        </a:t>
            </a:r>
          </a:p>
        </p:txBody>
      </p:sp>
      <p:graphicFrame>
        <p:nvGraphicFramePr>
          <p:cNvPr id="9284" name="Object 68"/>
          <p:cNvGraphicFramePr>
            <a:graphicFrameLocks noChangeAspect="1"/>
          </p:cNvGraphicFramePr>
          <p:nvPr/>
        </p:nvGraphicFramePr>
        <p:xfrm>
          <a:off x="6908800" y="5389563"/>
          <a:ext cx="939800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1" name="Ecuación" r:id="rId7" imgW="469696" imgH="203112" progId="Equation.3">
                  <p:embed/>
                </p:oleObj>
              </mc:Choice>
              <mc:Fallback>
                <p:oleObj name="Ecuación" r:id="rId7" imgW="469696" imgH="203112" progId="Equation.3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8800" y="5389563"/>
                        <a:ext cx="939800" cy="4016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85" name="Object 69"/>
          <p:cNvGraphicFramePr>
            <a:graphicFrameLocks noChangeAspect="1"/>
          </p:cNvGraphicFramePr>
          <p:nvPr/>
        </p:nvGraphicFramePr>
        <p:xfrm>
          <a:off x="1676400" y="5389563"/>
          <a:ext cx="1219200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2" name="Ecuación" r:id="rId9" imgW="609336" imgH="241195" progId="Equation.3">
                  <p:embed/>
                </p:oleObj>
              </mc:Choice>
              <mc:Fallback>
                <p:oleObj name="Ecuación" r:id="rId9" imgW="609336" imgH="241195" progId="Equation.3">
                  <p:embed/>
                  <p:pic>
                    <p:nvPicPr>
                      <p:cNvPr id="0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389563"/>
                        <a:ext cx="1219200" cy="477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86" name="Object 70"/>
          <p:cNvGraphicFramePr>
            <a:graphicFrameLocks noChangeAspect="1"/>
          </p:cNvGraphicFramePr>
          <p:nvPr/>
        </p:nvGraphicFramePr>
        <p:xfrm>
          <a:off x="3175000" y="5389563"/>
          <a:ext cx="1701800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3" name="Ecuación" r:id="rId11" imgW="850531" imgH="203112" progId="Equation.3">
                  <p:embed/>
                </p:oleObj>
              </mc:Choice>
              <mc:Fallback>
                <p:oleObj name="Ecuación" r:id="rId11" imgW="850531" imgH="203112" progId="Equation.3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00" y="5389563"/>
                        <a:ext cx="1701800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87" name="Object 71"/>
          <p:cNvGraphicFramePr>
            <a:graphicFrameLocks noChangeAspect="1"/>
          </p:cNvGraphicFramePr>
          <p:nvPr/>
        </p:nvGraphicFramePr>
        <p:xfrm>
          <a:off x="5130800" y="5389563"/>
          <a:ext cx="1651000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4" name="Ecuación" r:id="rId13" imgW="825500" imgH="203200" progId="Equation.3">
                  <p:embed/>
                </p:oleObj>
              </mc:Choice>
              <mc:Fallback>
                <p:oleObj name="Ecuación" r:id="rId13" imgW="825500" imgH="203200" progId="Equation.3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800" y="5389563"/>
                        <a:ext cx="1651000" cy="401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2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  <p:bldP spid="9269" grpId="0" build="p" autoUpdateAnimBg="0"/>
      <p:bldP spid="9273" grpId="0" build="p" autoUpdateAnimBg="0"/>
      <p:bldP spid="9280" grpId="0" build="p" autoUpdateAnimBg="0"/>
      <p:bldP spid="9282" grpId="0" build="p" autoUpdateAnimBg="0"/>
      <p:bldP spid="928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457200"/>
            <a:ext cx="7162800" cy="1143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2 - Fuerza Magnética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1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15364" name="Marcador de número de diapositiva 5"/>
          <p:cNvSpPr>
            <a:spLocks noGrp="1"/>
          </p:cNvSpPr>
          <p:nvPr>
            <p:ph type="sldNum" sz="quarter" idx="11"/>
          </p:nvPr>
        </p:nvSpPr>
        <p:spPr bwMode="auto">
          <a:xfrm>
            <a:off x="8244408" y="6356350"/>
            <a:ext cx="57606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ADB6ED1-D9F1-432E-8052-3C1C4D2855E4}" type="slidenum">
              <a:rPr lang="en-US" altLang="es-ES" sz="900" smtClean="0">
                <a:solidFill>
                  <a:srgbClr val="898989"/>
                </a:solidFill>
              </a:rPr>
              <a:pPr/>
              <a:t>7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sp>
        <p:nvSpPr>
          <p:cNvPr id="10288" name="Text Box 48"/>
          <p:cNvSpPr txBox="1">
            <a:spLocks noChangeArrowheads="1"/>
          </p:cNvSpPr>
          <p:nvPr/>
        </p:nvSpPr>
        <p:spPr bwMode="auto">
          <a:xfrm>
            <a:off x="1619250" y="1844675"/>
            <a:ext cx="31242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s-ES_tradnl" altLang="es-ES" sz="2200" dirty="0">
                <a:solidFill>
                  <a:srgbClr val="000000"/>
                </a:solidFill>
              </a:rPr>
              <a:t>Lineal  (v || B)</a:t>
            </a:r>
            <a:endParaRPr lang="es-ES" altLang="es-ES" dirty="0">
              <a:solidFill>
                <a:srgbClr val="000000"/>
              </a:solidFill>
            </a:endParaRPr>
          </a:p>
        </p:txBody>
      </p:sp>
      <p:sp>
        <p:nvSpPr>
          <p:cNvPr id="10289" name="Text Box 49"/>
          <p:cNvSpPr txBox="1">
            <a:spLocks noChangeArrowheads="1"/>
          </p:cNvSpPr>
          <p:nvPr/>
        </p:nvSpPr>
        <p:spPr bwMode="auto">
          <a:xfrm>
            <a:off x="1187450" y="1341438"/>
            <a:ext cx="72390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Monotype Sorts" pitchFamily="2" charset="2"/>
              <a:buNone/>
            </a:pPr>
            <a:r>
              <a:rPr lang="es-ES_tradnl" altLang="es-ES" sz="2200"/>
              <a:t>3) Dado B  uniforme, los únicos movimientos posibles son: </a:t>
            </a:r>
            <a:endParaRPr lang="es-ES" altLang="es-ES" sz="2200"/>
          </a:p>
        </p:txBody>
      </p:sp>
      <p:sp>
        <p:nvSpPr>
          <p:cNvPr id="10290" name="Text Box 50"/>
          <p:cNvSpPr txBox="1">
            <a:spLocks noChangeArrowheads="1"/>
          </p:cNvSpPr>
          <p:nvPr/>
        </p:nvSpPr>
        <p:spPr bwMode="auto">
          <a:xfrm>
            <a:off x="1619250" y="2636838"/>
            <a:ext cx="31242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s-ES_tradnl" altLang="es-ES" sz="2200" dirty="0">
                <a:solidFill>
                  <a:srgbClr val="000000"/>
                </a:solidFill>
              </a:rPr>
              <a:t>Helicoidal</a:t>
            </a:r>
            <a:endParaRPr lang="es-ES" altLang="es-ES" dirty="0">
              <a:solidFill>
                <a:srgbClr val="000000"/>
              </a:solidFill>
            </a:endParaRPr>
          </a:p>
        </p:txBody>
      </p:sp>
      <p:sp>
        <p:nvSpPr>
          <p:cNvPr id="10291" name="Text Box 51"/>
          <p:cNvSpPr txBox="1">
            <a:spLocks noChangeArrowheads="1"/>
          </p:cNvSpPr>
          <p:nvPr/>
        </p:nvSpPr>
        <p:spPr bwMode="auto">
          <a:xfrm>
            <a:off x="1619250" y="2205038"/>
            <a:ext cx="31242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s-ES_tradnl" altLang="es-ES" sz="2200" dirty="0">
                <a:solidFill>
                  <a:srgbClr val="000000"/>
                </a:solidFill>
              </a:rPr>
              <a:t>Circular  (v </a:t>
            </a:r>
            <a:r>
              <a:rPr lang="es-ES_tradnl" altLang="es-ES" sz="2200" dirty="0">
                <a:solidFill>
                  <a:srgbClr val="000000"/>
                </a:solidFill>
                <a:sym typeface="Symbol" panose="05050102010706020507" pitchFamily="18" charset="2"/>
              </a:rPr>
              <a:t></a:t>
            </a:r>
            <a:r>
              <a:rPr lang="es-ES_tradnl" altLang="es-ES" sz="2200" dirty="0">
                <a:solidFill>
                  <a:srgbClr val="000000"/>
                </a:solidFill>
              </a:rPr>
              <a:t> B)</a:t>
            </a:r>
            <a:endParaRPr lang="es-ES" altLang="es-ES" dirty="0">
              <a:solidFill>
                <a:srgbClr val="000000"/>
              </a:solidFill>
            </a:endParaRPr>
          </a:p>
        </p:txBody>
      </p:sp>
      <p:grpSp>
        <p:nvGrpSpPr>
          <p:cNvPr id="10294" name="Group 54"/>
          <p:cNvGrpSpPr>
            <a:grpSpLocks/>
          </p:cNvGrpSpPr>
          <p:nvPr/>
        </p:nvGrpSpPr>
        <p:grpSpPr bwMode="auto">
          <a:xfrm>
            <a:off x="827088" y="3133725"/>
            <a:ext cx="4537075" cy="2959100"/>
            <a:chOff x="96" y="1584"/>
            <a:chExt cx="3504" cy="2302"/>
          </a:xfrm>
        </p:grpSpPr>
        <p:pic>
          <p:nvPicPr>
            <p:cNvPr id="15373" name="Picture 55" descr="F28-13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1584"/>
              <a:ext cx="3504" cy="2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5374" name="Object 56"/>
            <p:cNvGraphicFramePr>
              <a:graphicFrameLocks noChangeAspect="1"/>
            </p:cNvGraphicFramePr>
            <p:nvPr/>
          </p:nvGraphicFramePr>
          <p:xfrm>
            <a:off x="889" y="2160"/>
            <a:ext cx="167" cy="2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83" name="Ecuación" r:id="rId4" imgW="152334" imgH="228501" progId="Equation.3">
                    <p:embed/>
                  </p:oleObj>
                </mc:Choice>
                <mc:Fallback>
                  <p:oleObj name="Ecuación" r:id="rId4" imgW="152334" imgH="228501" progId="Equation.3">
                    <p:embed/>
                    <p:pic>
                      <p:nvPicPr>
                        <p:cNvPr id="0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9" y="2160"/>
                          <a:ext cx="167" cy="2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5" name="Object 57"/>
            <p:cNvGraphicFramePr>
              <a:graphicFrameLocks noChangeAspect="1"/>
            </p:cNvGraphicFramePr>
            <p:nvPr/>
          </p:nvGraphicFramePr>
          <p:xfrm>
            <a:off x="309" y="1927"/>
            <a:ext cx="162" cy="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84" name="Ecuación" r:id="rId6" imgW="190417" imgH="253890" progId="Equation.3">
                    <p:embed/>
                  </p:oleObj>
                </mc:Choice>
                <mc:Fallback>
                  <p:oleObj name="Ecuación" r:id="rId6" imgW="190417" imgH="253890" progId="Equation.3">
                    <p:embed/>
                    <p:pic>
                      <p:nvPicPr>
                        <p:cNvPr id="0" name="Objec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9" y="1927"/>
                          <a:ext cx="162" cy="2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6" name="Object 58"/>
            <p:cNvGraphicFramePr>
              <a:graphicFrameLocks noChangeAspect="1"/>
            </p:cNvGraphicFramePr>
            <p:nvPr/>
          </p:nvGraphicFramePr>
          <p:xfrm>
            <a:off x="947" y="1633"/>
            <a:ext cx="154" cy="2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85" name="Equation" r:id="rId8" imgW="152334" imgH="279279" progId="Equation.DSMT4">
                    <p:embed/>
                  </p:oleObj>
                </mc:Choice>
                <mc:Fallback>
                  <p:oleObj name="Equation" r:id="rId8" imgW="152334" imgH="279279" progId="Equation.DSMT4">
                    <p:embed/>
                    <p:pic>
                      <p:nvPicPr>
                        <p:cNvPr id="0" name="Object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47" y="1633"/>
                          <a:ext cx="154" cy="2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77" name="Object 59"/>
            <p:cNvGraphicFramePr>
              <a:graphicFrameLocks noChangeAspect="1"/>
            </p:cNvGraphicFramePr>
            <p:nvPr/>
          </p:nvGraphicFramePr>
          <p:xfrm>
            <a:off x="627" y="2319"/>
            <a:ext cx="170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86" name="Ecuación" r:id="rId10" imgW="164885" imgH="266353" progId="Equation.3">
                    <p:embed/>
                  </p:oleObj>
                </mc:Choice>
                <mc:Fallback>
                  <p:oleObj name="Ecuación" r:id="rId10" imgW="164885" imgH="266353" progId="Equation.3">
                    <p:embed/>
                    <p:pic>
                      <p:nvPicPr>
                        <p:cNvPr id="0" name="Object 5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" y="2319"/>
                          <a:ext cx="170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0300" name="Picture 60" descr="F28-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060575"/>
            <a:ext cx="2944813" cy="228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83"/>
          <p:cNvSpPr txBox="1">
            <a:spLocks noChangeArrowheads="1"/>
          </p:cNvSpPr>
          <p:nvPr/>
        </p:nvSpPr>
        <p:spPr bwMode="auto">
          <a:xfrm>
            <a:off x="5543550" y="5784850"/>
            <a:ext cx="1828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altLang="es-ES" sz="1800" dirty="0">
                <a:hlinkClick r:id="rId13"/>
              </a:rPr>
              <a:t>Simulación</a:t>
            </a:r>
            <a:endParaRPr lang="es-ES" altLang="es-ES" sz="1800" dirty="0"/>
          </a:p>
        </p:txBody>
      </p:sp>
      <p:graphicFrame>
        <p:nvGraphicFramePr>
          <p:cNvPr id="15372" name="Objeto 1"/>
          <p:cNvGraphicFramePr>
            <a:graphicFrameLocks noChangeAspect="1"/>
          </p:cNvGraphicFramePr>
          <p:nvPr/>
        </p:nvGraphicFramePr>
        <p:xfrm>
          <a:off x="6372225" y="4432300"/>
          <a:ext cx="1738313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7" name="Equation" r:id="rId14" imgW="825500" imgH="241300" progId="Equation.DSMT4">
                  <p:embed/>
                </p:oleObj>
              </mc:Choice>
              <mc:Fallback>
                <p:oleObj name="Equation" r:id="rId14" imgW="825500" imgH="241300" progId="Equation.DSMT4">
                  <p:embed/>
                  <p:pic>
                    <p:nvPicPr>
                      <p:cNvPr id="0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25" y="4432300"/>
                        <a:ext cx="1738313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8" grpId="0" autoUpdateAnimBg="0"/>
      <p:bldP spid="10289" grpId="0" build="p" autoUpdateAnimBg="0"/>
      <p:bldP spid="10290" grpId="0" autoUpdateAnimBg="0"/>
      <p:bldP spid="10291" grpId="0" autoUpdateAnimBg="0"/>
      <p:bldP spid="1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7010400" cy="9906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2 - Fuerza Magnética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447800"/>
            <a:ext cx="7829872" cy="277439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s-ES_tradnl" altLang="es-ES" dirty="0" smtClean="0">
                <a:solidFill>
                  <a:srgbClr val="003399"/>
                </a:solidFill>
              </a:rPr>
              <a:t>En el caso de movimiento circular son iguales la fuerza centrifuga y la eléctrica:  </a:t>
            </a:r>
          </a:p>
          <a:p>
            <a:pPr marL="0" indent="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s-ES_tradnl" altLang="es-ES" sz="800" dirty="0" smtClean="0">
                <a:solidFill>
                  <a:srgbClr val="003399"/>
                </a:solidFill>
              </a:rPr>
              <a:t>  </a:t>
            </a:r>
          </a:p>
          <a:p>
            <a:pPr marL="342900" lvl="1" indent="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s-ES_tradnl" altLang="es-ES" dirty="0" smtClean="0">
                <a:solidFill>
                  <a:srgbClr val="003399"/>
                </a:solidFill>
              </a:rPr>
              <a:t>        </a:t>
            </a:r>
            <a:r>
              <a:rPr lang="es-ES_tradnl" altLang="es-ES" dirty="0" smtClean="0">
                <a:solidFill>
                  <a:srgbClr val="000000"/>
                </a:solidFill>
              </a:rPr>
              <a:t>q v B = m v</a:t>
            </a:r>
            <a:r>
              <a:rPr lang="es-ES_tradnl" altLang="es-ES" baseline="30000" dirty="0" smtClean="0">
                <a:solidFill>
                  <a:srgbClr val="000000"/>
                </a:solidFill>
              </a:rPr>
              <a:t>2</a:t>
            </a:r>
            <a:r>
              <a:rPr lang="es-ES_tradnl" altLang="es-ES" dirty="0" smtClean="0">
                <a:solidFill>
                  <a:srgbClr val="000000"/>
                </a:solidFill>
              </a:rPr>
              <a:t> / R   </a:t>
            </a:r>
            <a:r>
              <a:rPr lang="es-ES_tradnl" altLang="es-ES" dirty="0" smtClean="0">
                <a:solidFill>
                  <a:srgbClr val="000000"/>
                </a:solidFill>
                <a:sym typeface="Symbol" panose="05050102010706020507" pitchFamily="18" charset="2"/>
              </a:rPr>
              <a:t>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s-ES" altLang="es-ES" dirty="0" smtClean="0"/>
          </a:p>
        </p:txBody>
      </p:sp>
      <p:sp>
        <p:nvSpPr>
          <p:cNvPr id="9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16389" name="Marcador de número de diapositiva 5"/>
          <p:cNvSpPr>
            <a:spLocks noGrp="1"/>
          </p:cNvSpPr>
          <p:nvPr>
            <p:ph type="sldNum" sz="quarter" idx="11"/>
          </p:nvPr>
        </p:nvSpPr>
        <p:spPr bwMode="auto">
          <a:xfrm>
            <a:off x="8532440" y="6356350"/>
            <a:ext cx="36004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82D04E0-6769-4B73-AF7E-D15919D2A36F}" type="slidenum">
              <a:rPr lang="en-US" altLang="es-ES" sz="900" smtClean="0">
                <a:solidFill>
                  <a:srgbClr val="898989"/>
                </a:solidFill>
              </a:rPr>
              <a:pPr/>
              <a:t>8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sp>
        <p:nvSpPr>
          <p:cNvPr id="38990" name="Text Box 78"/>
          <p:cNvSpPr txBox="1">
            <a:spLocks noChangeArrowheads="1"/>
          </p:cNvSpPr>
          <p:nvPr/>
        </p:nvSpPr>
        <p:spPr bwMode="auto">
          <a:xfrm>
            <a:off x="990600" y="3032125"/>
            <a:ext cx="693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s-ES_tradnl" altLang="es-ES" sz="2000" dirty="0">
                <a:solidFill>
                  <a:srgbClr val="003399"/>
                </a:solidFill>
              </a:rPr>
              <a:t>Aplicaciones:  espectrómetro de masas,  aceleradores.</a:t>
            </a:r>
            <a:endParaRPr lang="es-ES_tradnl" altLang="es-ES" dirty="0">
              <a:solidFill>
                <a:srgbClr val="003399"/>
              </a:solidFill>
            </a:endParaRPr>
          </a:p>
        </p:txBody>
      </p:sp>
      <p:graphicFrame>
        <p:nvGraphicFramePr>
          <p:cNvPr id="38992" name="Object 80"/>
          <p:cNvGraphicFramePr>
            <a:graphicFrameLocks noChangeAspect="1"/>
          </p:cNvGraphicFramePr>
          <p:nvPr/>
        </p:nvGraphicFramePr>
        <p:xfrm>
          <a:off x="4413250" y="2205038"/>
          <a:ext cx="996950" cy="69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0" name="Ecuación" r:id="rId3" imgW="622030" imgH="431613" progId="Equation.3">
                  <p:embed/>
                </p:oleObj>
              </mc:Choice>
              <mc:Fallback>
                <p:oleObj name="Ecuación" r:id="rId3" imgW="622030" imgH="431613" progId="Equation.3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3250" y="2205038"/>
                        <a:ext cx="996950" cy="6905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93" name="Object 81"/>
          <p:cNvGraphicFramePr>
            <a:graphicFrameLocks noChangeAspect="1"/>
          </p:cNvGraphicFramePr>
          <p:nvPr/>
        </p:nvGraphicFramePr>
        <p:xfrm>
          <a:off x="6156325" y="2135188"/>
          <a:ext cx="1257300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1" name="Ecuación" r:id="rId5" imgW="685800" imgH="431800" progId="Equation.3">
                  <p:embed/>
                </p:oleObj>
              </mc:Choice>
              <mc:Fallback>
                <p:oleObj name="Ecuación" r:id="rId5" imgW="685800" imgH="431800" progId="Equation.3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2135188"/>
                        <a:ext cx="1257300" cy="7889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994" name="Picture 82" descr="P861b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3636963"/>
            <a:ext cx="4216400" cy="252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95" name="Text Box 83"/>
          <p:cNvSpPr txBox="1">
            <a:spLocks noChangeArrowheads="1"/>
          </p:cNvSpPr>
          <p:nvPr/>
        </p:nvSpPr>
        <p:spPr bwMode="auto">
          <a:xfrm>
            <a:off x="6784975" y="5308600"/>
            <a:ext cx="1828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altLang="es-ES" sz="1800" dirty="0">
                <a:hlinkClick r:id="rId8"/>
              </a:rPr>
              <a:t>Simulación</a:t>
            </a:r>
            <a:endParaRPr lang="es-ES" altLang="es-ES" sz="1800" dirty="0"/>
          </a:p>
        </p:txBody>
      </p:sp>
      <p:sp>
        <p:nvSpPr>
          <p:cNvPr id="11" name="Text Box 83"/>
          <p:cNvSpPr txBox="1">
            <a:spLocks noChangeArrowheads="1"/>
          </p:cNvSpPr>
          <p:nvPr/>
        </p:nvSpPr>
        <p:spPr bwMode="auto">
          <a:xfrm>
            <a:off x="6764338" y="4900613"/>
            <a:ext cx="1828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ES" altLang="es-ES" sz="1800" dirty="0">
                <a:hlinkClick r:id="rId9"/>
              </a:rPr>
              <a:t>Simulación</a:t>
            </a:r>
            <a:endParaRPr lang="es-ES" altLang="es-ES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8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8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8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  <p:bldP spid="38990" grpId="0" build="p" autoUpdateAnimBg="0"/>
      <p:bldP spid="38995" grpId="0" autoUpdateAnimBg="0"/>
      <p:bldP spid="1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3 – Interacciones entre corrientes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1474788"/>
            <a:ext cx="3870326" cy="2170112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s-ES_tradnl" altLang="es-ES" sz="22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 en una zona de campo magnético hay un cable por el que circula una intensidad de corriente I, este sufrirá una fuerza magnética.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s-ES_tradnl" altLang="es-ES" sz="2200" dirty="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Tenemos:</a:t>
            </a:r>
          </a:p>
          <a:p>
            <a:pPr eaLnBrk="1" hangingPunct="1"/>
            <a:endParaRPr lang="es-ES" altLang="es-ES" dirty="0" smtClean="0">
              <a:solidFill>
                <a:srgbClr val="003399"/>
              </a:solidFill>
            </a:endParaRPr>
          </a:p>
        </p:txBody>
      </p:sp>
      <p:pic>
        <p:nvPicPr>
          <p:cNvPr id="79888" name="Picture 1040" descr="F28-0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9488" y="1454150"/>
            <a:ext cx="3810000" cy="2879725"/>
          </a:xfrm>
          <a:noFill/>
        </p:spPr>
      </p:pic>
      <p:sp>
        <p:nvSpPr>
          <p:cNvPr id="24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17414" name="Marcador de número de diapositiva 6"/>
          <p:cNvSpPr>
            <a:spLocks noGrp="1"/>
          </p:cNvSpPr>
          <p:nvPr>
            <p:ph type="sldNum" sz="quarter" idx="12"/>
          </p:nvPr>
        </p:nvSpPr>
        <p:spPr bwMode="auto">
          <a:xfrm>
            <a:off x="8460432" y="6381328"/>
            <a:ext cx="446584" cy="36004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3044BC6-1E3E-4D6B-B4EC-A974BCD9844B}" type="slidenum">
              <a:rPr lang="en-US" altLang="es-ES" sz="900" smtClean="0">
                <a:solidFill>
                  <a:srgbClr val="898989"/>
                </a:solidFill>
              </a:rPr>
              <a:pPr/>
              <a:t>9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sp>
        <p:nvSpPr>
          <p:cNvPr id="17415" name="Rectangle 10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sp>
        <p:nvSpPr>
          <p:cNvPr id="17416" name="Rectangle 1039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9886" name="Object 1038"/>
          <p:cNvGraphicFramePr>
            <a:graphicFrameLocks noChangeAspect="1"/>
          </p:cNvGraphicFramePr>
          <p:nvPr/>
        </p:nvGraphicFramePr>
        <p:xfrm>
          <a:off x="2722563" y="3068638"/>
          <a:ext cx="148907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0" name="Ecuación" r:id="rId4" imgW="901309" imgH="241195" progId="Equation.3">
                  <p:embed/>
                </p:oleObj>
              </mc:Choice>
              <mc:Fallback>
                <p:oleObj name="Ecuación" r:id="rId4" imgW="901309" imgH="241195" progId="Equation.3">
                  <p:embed/>
                  <p:pic>
                    <p:nvPicPr>
                      <p:cNvPr id="0" name="Object 10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2563" y="3068638"/>
                        <a:ext cx="1489075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8" name="Rectangle 1043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9890" name="Object 1042"/>
          <p:cNvGraphicFramePr>
            <a:graphicFrameLocks noChangeAspect="1"/>
          </p:cNvGraphicFramePr>
          <p:nvPr/>
        </p:nvGraphicFramePr>
        <p:xfrm>
          <a:off x="1835150" y="3644900"/>
          <a:ext cx="146367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1" name="Ecuación" r:id="rId6" imgW="914400" imgH="241300" progId="Equation.3">
                  <p:embed/>
                </p:oleObj>
              </mc:Choice>
              <mc:Fallback>
                <p:oleObj name="Ecuación" r:id="rId6" imgW="914400" imgH="241300" progId="Equation.3">
                  <p:embed/>
                  <p:pic>
                    <p:nvPicPr>
                      <p:cNvPr id="0" name="Object 10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3644900"/>
                        <a:ext cx="1463675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0" name="Rectangle 1045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9892" name="Object 1044"/>
          <p:cNvGraphicFramePr>
            <a:graphicFrameLocks noChangeAspect="1"/>
          </p:cNvGraphicFramePr>
          <p:nvPr/>
        </p:nvGraphicFramePr>
        <p:xfrm>
          <a:off x="2700338" y="4221163"/>
          <a:ext cx="771525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2" name="Ecuación" r:id="rId8" imgW="457200" imgH="431800" progId="Equation.3">
                  <p:embed/>
                </p:oleObj>
              </mc:Choice>
              <mc:Fallback>
                <p:oleObj name="Ecuación" r:id="rId8" imgW="457200" imgH="431800" progId="Equation.3">
                  <p:embed/>
                  <p:pic>
                    <p:nvPicPr>
                      <p:cNvPr id="0" name="Object 10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4221163"/>
                        <a:ext cx="771525" cy="681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2" name="Rectangle 1047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sp>
        <p:nvSpPr>
          <p:cNvPr id="17423" name="Rectangle 1049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sp>
        <p:nvSpPr>
          <p:cNvPr id="17424" name="Rectangle 1051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9898" name="Object 1050"/>
          <p:cNvGraphicFramePr>
            <a:graphicFrameLocks noChangeAspect="1"/>
          </p:cNvGraphicFramePr>
          <p:nvPr/>
        </p:nvGraphicFramePr>
        <p:xfrm>
          <a:off x="1619250" y="4221163"/>
          <a:ext cx="720725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3" name="Ecuación" r:id="rId10" imgW="457002" imgH="444307" progId="Equation.3">
                  <p:embed/>
                </p:oleObj>
              </mc:Choice>
              <mc:Fallback>
                <p:oleObj name="Ecuación" r:id="rId10" imgW="457002" imgH="444307" progId="Equation.3">
                  <p:embed/>
                  <p:pic>
                    <p:nvPicPr>
                      <p:cNvPr id="0" name="Object 10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4221163"/>
                        <a:ext cx="720725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6" name="Rectangle 1053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9900" name="Object 1052"/>
          <p:cNvGraphicFramePr>
            <a:graphicFrameLocks noChangeAspect="1"/>
          </p:cNvGraphicFramePr>
          <p:nvPr/>
        </p:nvGraphicFramePr>
        <p:xfrm>
          <a:off x="1258888" y="5003800"/>
          <a:ext cx="2622550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4" name="Ecuación" r:id="rId12" imgW="1587500" imgH="469900" progId="Equation.3">
                  <p:embed/>
                </p:oleObj>
              </mc:Choice>
              <mc:Fallback>
                <p:oleObj name="Ecuación" r:id="rId12" imgW="1587500" imgH="469900" progId="Equation.3">
                  <p:embed/>
                  <p:pic>
                    <p:nvPicPr>
                      <p:cNvPr id="0" name="Object 10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5003800"/>
                        <a:ext cx="2622550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28" name="Rectangle 1055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9902" name="Object 1054"/>
          <p:cNvGraphicFramePr>
            <a:graphicFrameLocks noChangeAspect="1"/>
          </p:cNvGraphicFramePr>
          <p:nvPr/>
        </p:nvGraphicFramePr>
        <p:xfrm>
          <a:off x="4140200" y="5157788"/>
          <a:ext cx="2027238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5" name="Ecuación" r:id="rId14" imgW="1155700" imgH="241300" progId="Equation.3">
                  <p:embed/>
                </p:oleObj>
              </mc:Choice>
              <mc:Fallback>
                <p:oleObj name="Ecuación" r:id="rId14" imgW="1155700" imgH="241300" progId="Equation.3">
                  <p:embed/>
                  <p:pic>
                    <p:nvPicPr>
                      <p:cNvPr id="0" name="Object 10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5157788"/>
                        <a:ext cx="2027238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30" name="Rectangle 1057"/>
          <p:cNvSpPr>
            <a:spLocks noChangeArrowheads="1"/>
          </p:cNvSpPr>
          <p:nvPr/>
        </p:nvSpPr>
        <p:spPr bwMode="auto">
          <a:xfrm>
            <a:off x="0" y="3257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9904" name="Object 1056"/>
          <p:cNvGraphicFramePr>
            <a:graphicFrameLocks noChangeAspect="1"/>
          </p:cNvGraphicFramePr>
          <p:nvPr/>
        </p:nvGraphicFramePr>
        <p:xfrm>
          <a:off x="6443663" y="5157788"/>
          <a:ext cx="1447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6" name="Ecuación" r:id="rId16" imgW="876300" imgH="279400" progId="Equation.3">
                  <p:embed/>
                </p:oleObj>
              </mc:Choice>
              <mc:Fallback>
                <p:oleObj name="Ecuación" r:id="rId16" imgW="876300" imgH="279400" progId="Equation.3">
                  <p:embed/>
                  <p:pic>
                    <p:nvPicPr>
                      <p:cNvPr id="0" name="Object 10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3663" y="5157788"/>
                        <a:ext cx="1447800" cy="508000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chemeClr val="folHlink"/>
                          </a:gs>
                          <a:gs pos="100000">
                            <a:srgbClr val="D3B7C5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32" name="Rectangle 1059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9906" name="Object 1058"/>
          <p:cNvGraphicFramePr>
            <a:graphicFrameLocks noChangeAspect="1"/>
          </p:cNvGraphicFramePr>
          <p:nvPr/>
        </p:nvGraphicFramePr>
        <p:xfrm>
          <a:off x="6629400" y="5805488"/>
          <a:ext cx="1069975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7" name="Ecuación" r:id="rId18" imgW="723586" imgH="241195" progId="Equation.3">
                  <p:embed/>
                </p:oleObj>
              </mc:Choice>
              <mc:Fallback>
                <p:oleObj name="Ecuación" r:id="rId18" imgW="723586" imgH="241195" progId="Equation.3">
                  <p:embed/>
                  <p:pic>
                    <p:nvPicPr>
                      <p:cNvPr id="0" name="Object 10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5805488"/>
                        <a:ext cx="1069975" cy="393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9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9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9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9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9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9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9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9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9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3 – Interacciones entre corrientes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676400"/>
            <a:ext cx="7921253" cy="10318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 Si consideramos una espira cuadrada dentro de un campo magnético, sobre cada lado se ejercerá una fuerza:</a:t>
            </a:r>
            <a:endParaRPr lang="es-ES_tradnl" altLang="es-ES" dirty="0" smtClean="0">
              <a:solidFill>
                <a:srgbClr val="0000FF"/>
              </a:solidFill>
            </a:endParaRPr>
          </a:p>
          <a:p>
            <a:pPr algn="just" eaLnBrk="1" hangingPunct="1"/>
            <a:endParaRPr lang="es-ES_tradnl" altLang="es-ES" dirty="0" smtClean="0">
              <a:solidFill>
                <a:srgbClr val="003399"/>
              </a:solidFill>
            </a:endParaRPr>
          </a:p>
        </p:txBody>
      </p:sp>
      <p:pic>
        <p:nvPicPr>
          <p:cNvPr id="39983" name="Picture 47" descr="F28-2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3" y="2651224"/>
            <a:ext cx="3671887" cy="2794000"/>
          </a:xfrm>
          <a:noFill/>
        </p:spPr>
      </p:pic>
      <p:graphicFrame>
        <p:nvGraphicFramePr>
          <p:cNvPr id="39991" name="Object 55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3132138" y="2708275"/>
          <a:ext cx="12954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9" name="Ecuación" r:id="rId4" imgW="901309" imgH="203112" progId="Equation.3">
                  <p:embed/>
                </p:oleObj>
              </mc:Choice>
              <mc:Fallback>
                <p:oleObj name="Ecuación" r:id="rId4" imgW="901309" imgH="203112" progId="Equation.3">
                  <p:embed/>
                  <p:pic>
                    <p:nvPicPr>
                      <p:cNvPr id="0" name="Object 5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2708275"/>
                        <a:ext cx="12954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18439" name="Marcador de número de diapositiva 7"/>
          <p:cNvSpPr>
            <a:spLocks noGrp="1"/>
          </p:cNvSpPr>
          <p:nvPr>
            <p:ph type="sldNum" sz="quarter" idx="12"/>
          </p:nvPr>
        </p:nvSpPr>
        <p:spPr bwMode="auto">
          <a:xfrm>
            <a:off x="8532812" y="6346371"/>
            <a:ext cx="392459" cy="33382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F5EB869-B2CD-4C9A-803A-E5CB37A6D6B1}" type="slidenum">
              <a:rPr lang="en-US" altLang="es-ES" sz="900" smtClean="0">
                <a:solidFill>
                  <a:srgbClr val="898989"/>
                </a:solidFill>
              </a:rPr>
              <a:pPr/>
              <a:t>10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sp>
        <p:nvSpPr>
          <p:cNvPr id="18440" name="Rectangle 5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39985" name="Object 49"/>
          <p:cNvGraphicFramePr>
            <a:graphicFrameLocks noChangeAspect="1"/>
          </p:cNvGraphicFramePr>
          <p:nvPr/>
        </p:nvGraphicFramePr>
        <p:xfrm>
          <a:off x="1647825" y="2636838"/>
          <a:ext cx="1166813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0" name="Ecuación" r:id="rId6" imgW="774364" imgH="253890" progId="Equation.3">
                  <p:embed/>
                </p:oleObj>
              </mc:Choice>
              <mc:Fallback>
                <p:oleObj name="Ecuación" r:id="rId6" imgW="774364" imgH="253890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7825" y="2636838"/>
                        <a:ext cx="1166813" cy="420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2" name="Rectangle 52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39987" name="Object 51"/>
          <p:cNvGraphicFramePr>
            <a:graphicFrameLocks noChangeAspect="1"/>
          </p:cNvGraphicFramePr>
          <p:nvPr/>
        </p:nvGraphicFramePr>
        <p:xfrm>
          <a:off x="1647825" y="3141663"/>
          <a:ext cx="116681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1" name="Ecuación" r:id="rId8" imgW="761669" imgH="253890" progId="Equation.3">
                  <p:embed/>
                </p:oleObj>
              </mc:Choice>
              <mc:Fallback>
                <p:oleObj name="Ecuación" r:id="rId8" imgW="761669" imgH="253890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7825" y="3141663"/>
                        <a:ext cx="1166813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4" name="Rectangle 58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39993" name="Object 57"/>
          <p:cNvGraphicFramePr>
            <a:graphicFrameLocks noChangeAspect="1"/>
          </p:cNvGraphicFramePr>
          <p:nvPr/>
        </p:nvGraphicFramePr>
        <p:xfrm>
          <a:off x="1581150" y="4186238"/>
          <a:ext cx="28130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2" name="Ecuación" r:id="rId10" imgW="1574117" imgH="266584" progId="Equation.3">
                  <p:embed/>
                </p:oleObj>
              </mc:Choice>
              <mc:Fallback>
                <p:oleObj name="Ecuación" r:id="rId10" imgW="1574117" imgH="266584" progId="Equation.3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1150" y="4186238"/>
                        <a:ext cx="281305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95" name="Object 59"/>
          <p:cNvGraphicFramePr>
            <a:graphicFrameLocks noChangeAspect="1"/>
          </p:cNvGraphicFramePr>
          <p:nvPr/>
        </p:nvGraphicFramePr>
        <p:xfrm>
          <a:off x="2913063" y="3213100"/>
          <a:ext cx="173355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3" name="Ecuación" r:id="rId12" imgW="1206500" imgH="203200" progId="Equation.3">
                  <p:embed/>
                </p:oleObj>
              </mc:Choice>
              <mc:Fallback>
                <p:oleObj name="Ecuación" r:id="rId12" imgW="1206500" imgH="203200" progId="Equation.3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3063" y="3213100"/>
                        <a:ext cx="173355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7" name="Rectangle 61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39998" name="Object 62"/>
          <p:cNvGraphicFramePr>
            <a:graphicFrameLocks noChangeAspect="1"/>
          </p:cNvGraphicFramePr>
          <p:nvPr/>
        </p:nvGraphicFramePr>
        <p:xfrm>
          <a:off x="1476375" y="4929188"/>
          <a:ext cx="215582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4" name="Ecuación" r:id="rId14" imgW="1205977" imgH="253890" progId="Equation.3">
                  <p:embed/>
                </p:oleObj>
              </mc:Choice>
              <mc:Fallback>
                <p:oleObj name="Ecuación" r:id="rId14" imgW="1205977" imgH="253890" progId="Equation.3">
                  <p:embed/>
                  <p:pic>
                    <p:nvPicPr>
                      <p:cNvPr id="0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4929188"/>
                        <a:ext cx="2155825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99" name="Object 63"/>
          <p:cNvGraphicFramePr>
            <a:graphicFrameLocks noChangeAspect="1"/>
          </p:cNvGraphicFramePr>
          <p:nvPr/>
        </p:nvGraphicFramePr>
        <p:xfrm>
          <a:off x="3708400" y="4951413"/>
          <a:ext cx="83978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5" name="Ecuación" r:id="rId16" imgW="469696" imgH="241195" progId="Equation.3">
                  <p:embed/>
                </p:oleObj>
              </mc:Choice>
              <mc:Fallback>
                <p:oleObj name="Ecuación" r:id="rId16" imgW="469696" imgH="241195" progId="Equation.3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4951413"/>
                        <a:ext cx="839788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000" name="Object 64"/>
          <p:cNvGraphicFramePr>
            <a:graphicFrameLocks noChangeAspect="1"/>
          </p:cNvGraphicFramePr>
          <p:nvPr/>
        </p:nvGraphicFramePr>
        <p:xfrm>
          <a:off x="3028950" y="3573463"/>
          <a:ext cx="1806575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6" name="Ecuación" r:id="rId18" imgW="1256755" imgH="203112" progId="Equation.3">
                  <p:embed/>
                </p:oleObj>
              </mc:Choice>
              <mc:Fallback>
                <p:oleObj name="Ecuación" r:id="rId18" imgW="1256755" imgH="203112" progId="Equation.3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3573463"/>
                        <a:ext cx="1806575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9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9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9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s-ES" smtClean="0"/>
              <a:t>Física II. J.A.Moleón</a:t>
            </a:r>
            <a:endParaRPr lang="en-US" altLang="es-ES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" t="15294" r="50964"/>
          <a:stretch>
            <a:fillRect/>
          </a:stretch>
        </p:blipFill>
        <p:spPr bwMode="auto">
          <a:xfrm>
            <a:off x="4572000" y="266700"/>
            <a:ext cx="4333875" cy="629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0213"/>
            <a:ext cx="4008437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CuadroTexto 1"/>
          <p:cNvSpPr txBox="1">
            <a:spLocks noChangeArrowheads="1"/>
          </p:cNvSpPr>
          <p:nvPr/>
        </p:nvSpPr>
        <p:spPr bwMode="auto">
          <a:xfrm>
            <a:off x="971550" y="5229225"/>
            <a:ext cx="936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ES" dirty="0">
                <a:hlinkClick r:id="rId4" action="ppaction://hlinkfile"/>
              </a:rPr>
              <a:t>vídeo</a:t>
            </a:r>
            <a:endParaRPr lang="es-ES" altLang="es-E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3 – Interacciones entre corrientes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3933825"/>
            <a:ext cx="4536430" cy="1223963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  El efecto producido al aplicar un  B  a una espira es que  m y B se alinean:</a:t>
            </a:r>
          </a:p>
          <a:p>
            <a:pPr eaLnBrk="1" hangingPunct="1"/>
            <a:endParaRPr lang="es-ES_tradnl" altLang="es-ES" dirty="0" smtClean="0">
              <a:solidFill>
                <a:srgbClr val="003399"/>
              </a:solidFill>
            </a:endParaRPr>
          </a:p>
        </p:txBody>
      </p:sp>
      <p:pic>
        <p:nvPicPr>
          <p:cNvPr id="71700" name="Picture 2068" descr="F28-2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08625" y="1557338"/>
            <a:ext cx="2981325" cy="1981200"/>
          </a:xfrm>
          <a:noFill/>
        </p:spPr>
      </p:pic>
      <p:graphicFrame>
        <p:nvGraphicFramePr>
          <p:cNvPr id="71705" name="Object 2073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268538" y="5013325"/>
          <a:ext cx="1419225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6" name="Ecuación" r:id="rId4" imgW="850531" imgH="253890" progId="Equation.3">
                  <p:embed/>
                </p:oleObj>
              </mc:Choice>
              <mc:Fallback>
                <p:oleObj name="Ecuación" r:id="rId4" imgW="850531" imgH="253890" progId="Equation.3">
                  <p:embed/>
                  <p:pic>
                    <p:nvPicPr>
                      <p:cNvPr id="0" name="Object 207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5013325"/>
                        <a:ext cx="1419225" cy="423863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chemeClr val="folHlink"/>
                          </a:gs>
                          <a:gs pos="100000">
                            <a:srgbClr val="E1CDD7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 dirty="0" err="1"/>
              <a:t>Física</a:t>
            </a:r>
            <a:r>
              <a:rPr lang="en-US" altLang="es-ES" dirty="0"/>
              <a:t> II. </a:t>
            </a:r>
            <a:r>
              <a:rPr lang="en-US" altLang="es-ES" dirty="0" err="1"/>
              <a:t>J.A.Moleón</a:t>
            </a:r>
            <a:endParaRPr lang="en-US" altLang="es-ES" dirty="0"/>
          </a:p>
        </p:txBody>
      </p:sp>
      <p:sp>
        <p:nvSpPr>
          <p:cNvPr id="20487" name="Marcador de número de diapositiva 7"/>
          <p:cNvSpPr>
            <a:spLocks noGrp="1"/>
          </p:cNvSpPr>
          <p:nvPr>
            <p:ph type="sldNum" sz="quarter" idx="12"/>
          </p:nvPr>
        </p:nvSpPr>
        <p:spPr bwMode="auto">
          <a:xfrm>
            <a:off x="8445896" y="6384032"/>
            <a:ext cx="518592" cy="3573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C8A3EDD-B77B-4AAE-9262-E7AF61531792}" type="slidenum">
              <a:rPr lang="en-US" altLang="es-ES" sz="900" smtClean="0">
                <a:solidFill>
                  <a:srgbClr val="898989"/>
                </a:solidFill>
              </a:rPr>
              <a:pPr/>
              <a:t>12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pic>
        <p:nvPicPr>
          <p:cNvPr id="71708" name="Picture 2076" descr="F28-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823" y="3644900"/>
            <a:ext cx="3095625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9" name="Text Box 2077"/>
          <p:cNvSpPr txBox="1">
            <a:spLocks noChangeArrowheads="1"/>
          </p:cNvSpPr>
          <p:nvPr/>
        </p:nvSpPr>
        <p:spPr bwMode="auto">
          <a:xfrm>
            <a:off x="620713" y="1700213"/>
            <a:ext cx="4600575" cy="11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s-ES_tradnl" altLang="es-ES" sz="2200" dirty="0">
                <a:solidFill>
                  <a:srgbClr val="003399"/>
                </a:solidFill>
              </a:rPr>
              <a:t>Se define el </a:t>
            </a:r>
            <a:r>
              <a:rPr lang="es-ES_tradnl" altLang="es-ES" sz="2200" dirty="0">
                <a:solidFill>
                  <a:srgbClr val="C00000"/>
                </a:solidFill>
              </a:rPr>
              <a:t>Momento Dipolar Magnético</a:t>
            </a:r>
            <a:r>
              <a:rPr lang="es-ES_tradnl" altLang="es-ES" sz="2200" dirty="0">
                <a:solidFill>
                  <a:srgbClr val="003399"/>
                </a:solidFill>
              </a:rPr>
              <a:t> de una espira, el sentido de m  depende de I</a:t>
            </a:r>
            <a:r>
              <a:rPr lang="es-ES_tradnl" altLang="es-ES" sz="2200" dirty="0"/>
              <a:t> </a:t>
            </a:r>
            <a:r>
              <a:rPr lang="es-ES_tradnl" altLang="es-ES" sz="2200" dirty="0">
                <a:solidFill>
                  <a:srgbClr val="003399"/>
                </a:solidFill>
              </a:rPr>
              <a:t>:</a:t>
            </a:r>
            <a:endParaRPr lang="es-ES" altLang="es-ES" sz="2200" dirty="0">
              <a:solidFill>
                <a:srgbClr val="003399"/>
              </a:solidFill>
            </a:endParaRPr>
          </a:p>
        </p:txBody>
      </p:sp>
      <p:graphicFrame>
        <p:nvGraphicFramePr>
          <p:cNvPr id="71710" name="Object 2078"/>
          <p:cNvGraphicFramePr>
            <a:graphicFrameLocks noChangeAspect="1"/>
          </p:cNvGraphicFramePr>
          <p:nvPr/>
        </p:nvGraphicFramePr>
        <p:xfrm>
          <a:off x="2555875" y="2924175"/>
          <a:ext cx="8699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7" name="Ecuación" r:id="rId7" imgW="508000" imgH="241300" progId="Equation.3">
                  <p:embed/>
                </p:oleObj>
              </mc:Choice>
              <mc:Fallback>
                <p:oleObj name="Ecuación" r:id="rId7" imgW="508000" imgH="241300" progId="Equation.3">
                  <p:embed/>
                  <p:pic>
                    <p:nvPicPr>
                      <p:cNvPr id="0" name="Object 20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2924175"/>
                        <a:ext cx="869950" cy="396875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chemeClr val="folHlink"/>
                          </a:gs>
                          <a:gs pos="100000">
                            <a:srgbClr val="EEE3E9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  <p:bldP spid="7170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33375"/>
            <a:ext cx="6030912" cy="69215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4 – Cálculo de Campo Magnético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196975"/>
            <a:ext cx="38100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s-ES_tradnl" altLang="es-ES" dirty="0" smtClean="0"/>
              <a:t>A] Para Cargas Puntuales: </a:t>
            </a:r>
            <a:endParaRPr lang="es-ES_tradnl" altLang="es-ES" dirty="0" smtClean="0">
              <a:solidFill>
                <a:srgbClr val="000000"/>
              </a:solidFill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s-ES_tradnl" altLang="es-ES" dirty="0" smtClean="0">
              <a:solidFill>
                <a:srgbClr val="003399"/>
              </a:solidFill>
            </a:endParaRPr>
          </a:p>
        </p:txBody>
      </p:sp>
      <p:pic>
        <p:nvPicPr>
          <p:cNvPr id="74765" name="Picture 1037" descr="F29-0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4563" y="1268413"/>
            <a:ext cx="3810000" cy="1495425"/>
          </a:xfrm>
          <a:noFill/>
        </p:spPr>
      </p:pic>
      <p:sp>
        <p:nvSpPr>
          <p:cNvPr id="18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21510" name="Marcador de número de diapositiva 7"/>
          <p:cNvSpPr>
            <a:spLocks noGrp="1"/>
          </p:cNvSpPr>
          <p:nvPr>
            <p:ph type="sldNum" sz="quarter" idx="12"/>
          </p:nvPr>
        </p:nvSpPr>
        <p:spPr bwMode="auto">
          <a:xfrm>
            <a:off x="8373888" y="6312024"/>
            <a:ext cx="446584" cy="3573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9ABEC25-DC94-40FC-BFDF-4E17CC9FAEC9}" type="slidenum">
              <a:rPr lang="en-US" altLang="es-ES" sz="900" smtClean="0">
                <a:solidFill>
                  <a:srgbClr val="898989"/>
                </a:solidFill>
              </a:rPr>
              <a:pPr/>
              <a:t>13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sp>
        <p:nvSpPr>
          <p:cNvPr id="58390" name="Text Box 22"/>
          <p:cNvSpPr txBox="1">
            <a:spLocks noChangeArrowheads="1"/>
          </p:cNvSpPr>
          <p:nvPr/>
        </p:nvSpPr>
        <p:spPr bwMode="auto">
          <a:xfrm>
            <a:off x="1763713" y="4365625"/>
            <a:ext cx="14398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Monotype Sorts" pitchFamily="2" charset="2"/>
              <a:buNone/>
            </a:pPr>
            <a:r>
              <a:rPr lang="es-ES_tradnl" altLang="es-ES" sz="2000"/>
              <a:t>Unidades:</a:t>
            </a:r>
            <a:endParaRPr lang="es-ES" altLang="es-ES" sz="2000"/>
          </a:p>
        </p:txBody>
      </p:sp>
      <p:sp>
        <p:nvSpPr>
          <p:cNvPr id="21512" name="Rectangle 1043"/>
          <p:cNvSpPr>
            <a:spLocks noChangeArrowheads="1"/>
          </p:cNvSpPr>
          <p:nvPr/>
        </p:nvSpPr>
        <p:spPr bwMode="auto">
          <a:xfrm>
            <a:off x="0" y="3190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4770" name="Object 1042"/>
          <p:cNvGraphicFramePr>
            <a:graphicFrameLocks noChangeAspect="1"/>
          </p:cNvGraphicFramePr>
          <p:nvPr/>
        </p:nvGraphicFramePr>
        <p:xfrm>
          <a:off x="1619250" y="1773238"/>
          <a:ext cx="17526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8" name="Ecuación" r:id="rId4" imgW="939392" imgH="393529" progId="Equation.3">
                  <p:embed/>
                </p:oleObj>
              </mc:Choice>
              <mc:Fallback>
                <p:oleObj name="Ecuación" r:id="rId4" imgW="939392" imgH="393529" progId="Equation.3">
                  <p:embed/>
                  <p:pic>
                    <p:nvPicPr>
                      <p:cNvPr id="0" name="Object 10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1773238"/>
                        <a:ext cx="1752600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4" name="Rectangle 1045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sp>
        <p:nvSpPr>
          <p:cNvPr id="21515" name="Rectangle 1047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4774" name="Object 1046"/>
          <p:cNvGraphicFramePr>
            <a:graphicFrameLocks noChangeAspect="1"/>
          </p:cNvGraphicFramePr>
          <p:nvPr/>
        </p:nvGraphicFramePr>
        <p:xfrm>
          <a:off x="1404938" y="3357563"/>
          <a:ext cx="792162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9" name="Ecuación" r:id="rId6" imgW="545863" imgH="444307" progId="Equation.3">
                  <p:embed/>
                </p:oleObj>
              </mc:Choice>
              <mc:Fallback>
                <p:oleObj name="Ecuación" r:id="rId6" imgW="545863" imgH="444307" progId="Equation.3">
                  <p:embed/>
                  <p:pic>
                    <p:nvPicPr>
                      <p:cNvPr id="0" name="Object 10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4938" y="3357563"/>
                        <a:ext cx="792162" cy="7048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76" name="Text Box 1048"/>
          <p:cNvSpPr txBox="1">
            <a:spLocks noChangeArrowheads="1"/>
          </p:cNvSpPr>
          <p:nvPr/>
        </p:nvSpPr>
        <p:spPr bwMode="auto">
          <a:xfrm>
            <a:off x="971550" y="2708275"/>
            <a:ext cx="388778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Monotype Sorts" pitchFamily="2" charset="2"/>
              <a:buNone/>
            </a:pPr>
            <a:r>
              <a:rPr lang="es-ES_tradnl" altLang="es-ES" sz="2000" b="1">
                <a:solidFill>
                  <a:srgbClr val="C00000"/>
                </a:solidFill>
              </a:rPr>
              <a:t>Vector Inducción Magnética</a:t>
            </a:r>
            <a:r>
              <a:rPr lang="es-ES" altLang="es-ES" sz="200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74777" name="Text Box 1049"/>
          <p:cNvSpPr txBox="1">
            <a:spLocks noChangeArrowheads="1"/>
          </p:cNvSpPr>
          <p:nvPr/>
        </p:nvSpPr>
        <p:spPr bwMode="auto">
          <a:xfrm>
            <a:off x="2482850" y="3429000"/>
            <a:ext cx="6121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Monotype Sorts" pitchFamily="2" charset="2"/>
              <a:buNone/>
            </a:pPr>
            <a:r>
              <a:rPr lang="es-ES_tradnl" altLang="es-ES" sz="2000" b="1">
                <a:sym typeface="Symbol" panose="05050102010706020507" pitchFamily="18" charset="2"/>
              </a:rPr>
              <a:t></a:t>
            </a:r>
            <a:r>
              <a:rPr lang="es-ES_tradnl" altLang="es-ES" sz="2000" b="1" baseline="-25000"/>
              <a:t>0</a:t>
            </a:r>
            <a:r>
              <a:rPr lang="es-ES_tradnl" altLang="es-ES" sz="2000" b="1"/>
              <a:t>  </a:t>
            </a:r>
            <a:r>
              <a:rPr lang="es-ES_tradnl" altLang="es-ES" sz="2000" b="1">
                <a:sym typeface="Symbol" panose="05050102010706020507" pitchFamily="18" charset="2"/>
              </a:rPr>
              <a:t></a:t>
            </a:r>
            <a:r>
              <a:rPr lang="es-ES_tradnl" altLang="es-ES" sz="2000" b="1"/>
              <a:t>  </a:t>
            </a:r>
            <a:r>
              <a:rPr lang="es-ES_tradnl" altLang="es-ES" sz="2000" b="1">
                <a:solidFill>
                  <a:srgbClr val="C00000"/>
                </a:solidFill>
              </a:rPr>
              <a:t>Permeabilidad magnética del vacío  </a:t>
            </a:r>
            <a:r>
              <a:rPr lang="es-ES_tradnl" altLang="es-ES" sz="2000" b="1"/>
              <a:t>(4 </a:t>
            </a:r>
            <a:r>
              <a:rPr lang="es-ES_tradnl" altLang="es-ES" sz="2000" b="1">
                <a:sym typeface="Symbol" panose="05050102010706020507" pitchFamily="18" charset="2"/>
              </a:rPr>
              <a:t></a:t>
            </a:r>
            <a:r>
              <a:rPr lang="es-ES_tradnl" altLang="es-ES" sz="2000" b="1"/>
              <a:t> ·10</a:t>
            </a:r>
            <a:r>
              <a:rPr lang="es-ES_tradnl" altLang="es-ES" sz="2000" b="1" baseline="30000"/>
              <a:t>-7</a:t>
            </a:r>
            <a:r>
              <a:rPr lang="es-ES_tradnl" altLang="es-ES" sz="2000" b="1"/>
              <a:t>)</a:t>
            </a:r>
            <a:endParaRPr lang="es-ES" altLang="es-ES" sz="2000" b="1"/>
          </a:p>
        </p:txBody>
      </p:sp>
      <p:sp>
        <p:nvSpPr>
          <p:cNvPr id="21519" name="Rectangle 1051"/>
          <p:cNvSpPr>
            <a:spLocks noChangeArrowheads="1"/>
          </p:cNvSpPr>
          <p:nvPr/>
        </p:nvSpPr>
        <p:spPr bwMode="auto">
          <a:xfrm>
            <a:off x="0" y="31670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4778" name="Object 1050"/>
          <p:cNvGraphicFramePr>
            <a:graphicFrameLocks noChangeAspect="1"/>
          </p:cNvGraphicFramePr>
          <p:nvPr/>
        </p:nvGraphicFramePr>
        <p:xfrm>
          <a:off x="1331913" y="4868863"/>
          <a:ext cx="2449512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0" name="Ecuación" r:id="rId8" imgW="1688367" imgH="520474" progId="Equation.3">
                  <p:embed/>
                </p:oleObj>
              </mc:Choice>
              <mc:Fallback>
                <p:oleObj name="Ecuación" r:id="rId8" imgW="1688367" imgH="520474" progId="Equation.3">
                  <p:embed/>
                  <p:pic>
                    <p:nvPicPr>
                      <p:cNvPr id="0" name="Object 10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868863"/>
                        <a:ext cx="2449512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21" name="Rectangle 1053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4780" name="Object 1052"/>
          <p:cNvGraphicFramePr>
            <a:graphicFrameLocks noChangeAspect="1"/>
          </p:cNvGraphicFramePr>
          <p:nvPr/>
        </p:nvGraphicFramePr>
        <p:xfrm>
          <a:off x="5715000" y="4808538"/>
          <a:ext cx="1747838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1" name="Ecuación" r:id="rId10" imgW="1028254" imgH="431613" progId="Equation.3">
                  <p:embed/>
                </p:oleObj>
              </mc:Choice>
              <mc:Fallback>
                <p:oleObj name="Ecuación" r:id="rId10" imgW="1028254" imgH="431613" progId="Equation.3">
                  <p:embed/>
                  <p:pic>
                    <p:nvPicPr>
                      <p:cNvPr id="0" name="Object 10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808538"/>
                        <a:ext cx="1747838" cy="803275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chemeClr val="folHlink"/>
                          </a:gs>
                          <a:gs pos="100000">
                            <a:srgbClr val="E4D2DB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82" name="Text Box 1054"/>
          <p:cNvSpPr txBox="1">
            <a:spLocks noChangeArrowheads="1"/>
          </p:cNvSpPr>
          <p:nvPr/>
        </p:nvSpPr>
        <p:spPr bwMode="auto">
          <a:xfrm>
            <a:off x="5651500" y="4221163"/>
            <a:ext cx="1873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Monotype Sorts" pitchFamily="2" charset="2"/>
              <a:buNone/>
            </a:pPr>
            <a:r>
              <a:rPr lang="es-ES_tradnl" altLang="es-ES" sz="2000" b="1" u="sng">
                <a:solidFill>
                  <a:srgbClr val="C00000"/>
                </a:solidFill>
              </a:rPr>
              <a:t>Ley de Laplace</a:t>
            </a:r>
            <a:endParaRPr lang="es-ES" altLang="es-ES" sz="2000" b="1" u="sng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4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8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  <p:bldP spid="58390" grpId="0" autoUpdateAnimBg="0"/>
      <p:bldP spid="74776" grpId="0" autoUpdateAnimBg="0"/>
      <p:bldP spid="74777" grpId="0" autoUpdateAnimBg="0"/>
      <p:bldP spid="7478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6389688" cy="620713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4 – Cálculo de Campo Magnético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258888"/>
            <a:ext cx="4373563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s-ES_tradnl" altLang="es-E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B] Para Corrientes: recordando que   </a:t>
            </a:r>
            <a:endParaRPr lang="es-ES_tradnl" altLang="es-ES" sz="2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s-ES_tradnl" altLang="es-ES" sz="1800" dirty="0" smtClean="0">
              <a:solidFill>
                <a:srgbClr val="003399"/>
              </a:solidFill>
            </a:endParaRPr>
          </a:p>
        </p:txBody>
      </p:sp>
      <p:pic>
        <p:nvPicPr>
          <p:cNvPr id="82953" name="Picture 9" descr="F29-0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3141663"/>
            <a:ext cx="4025900" cy="2674937"/>
          </a:xfrm>
          <a:noFill/>
        </p:spPr>
      </p:pic>
      <p:sp>
        <p:nvSpPr>
          <p:cNvPr id="12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22534" name="Marcador de número de diapositiva 6"/>
          <p:cNvSpPr>
            <a:spLocks noGrp="1"/>
          </p:cNvSpPr>
          <p:nvPr>
            <p:ph type="sldNum" sz="quarter" idx="12"/>
          </p:nvPr>
        </p:nvSpPr>
        <p:spPr bwMode="auto">
          <a:xfrm>
            <a:off x="8373888" y="6312024"/>
            <a:ext cx="518592" cy="3573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2BEEB3E-3B7A-419B-9346-CE568EDF0C6F}" type="slidenum">
              <a:rPr lang="en-US" altLang="es-ES" sz="900" smtClean="0">
                <a:solidFill>
                  <a:srgbClr val="898989"/>
                </a:solidFill>
              </a:rPr>
              <a:pPr/>
              <a:t>14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sp>
        <p:nvSpPr>
          <p:cNvPr id="22535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82946" name="Object 2"/>
          <p:cNvGraphicFramePr>
            <a:graphicFrameLocks noChangeAspect="1"/>
          </p:cNvGraphicFramePr>
          <p:nvPr/>
        </p:nvGraphicFramePr>
        <p:xfrm>
          <a:off x="5483225" y="1268413"/>
          <a:ext cx="1538288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5" name="Ecuación" r:id="rId4" imgW="748975" imgH="241195" progId="Equation.3">
                  <p:embed/>
                </p:oleObj>
              </mc:Choice>
              <mc:Fallback>
                <p:oleObj name="Ecuación" r:id="rId4" imgW="748975" imgH="241195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3225" y="1268413"/>
                        <a:ext cx="1538288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7" name="Rectangle 5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82948" name="Object 4"/>
          <p:cNvGraphicFramePr>
            <a:graphicFrameLocks noChangeAspect="1"/>
          </p:cNvGraphicFramePr>
          <p:nvPr/>
        </p:nvGraphicFramePr>
        <p:xfrm>
          <a:off x="2627313" y="1989138"/>
          <a:ext cx="3543300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6" name="Ecuación" r:id="rId6" imgW="2095500" imgH="469900" progId="Equation.3">
                  <p:embed/>
                </p:oleObj>
              </mc:Choice>
              <mc:Fallback>
                <p:oleObj name="Ecuación" r:id="rId6" imgW="2095500" imgH="469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1989138"/>
                        <a:ext cx="3543300" cy="877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9" name="Rectangle 7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82950" name="Object 6"/>
          <p:cNvGraphicFramePr>
            <a:graphicFrameLocks noChangeAspect="1"/>
          </p:cNvGraphicFramePr>
          <p:nvPr/>
        </p:nvGraphicFramePr>
        <p:xfrm>
          <a:off x="1619250" y="4222750"/>
          <a:ext cx="2160588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7" name="Ecuación" r:id="rId8" imgW="1219200" imgH="469900" progId="Equation.3">
                  <p:embed/>
                </p:oleObj>
              </mc:Choice>
              <mc:Fallback>
                <p:oleObj name="Ecuación" r:id="rId8" imgW="1219200" imgH="4699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4222750"/>
                        <a:ext cx="2160588" cy="922338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chemeClr val="folHlink"/>
                          </a:gs>
                          <a:gs pos="100000">
                            <a:srgbClr val="DDC7D2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1547813" y="3573463"/>
            <a:ext cx="2447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Monotype Sorts" pitchFamily="2" charset="2"/>
              <a:buNone/>
            </a:pPr>
            <a:r>
              <a:rPr lang="es-ES_tradnl" altLang="es-ES" sz="2000" b="1" u="sng">
                <a:solidFill>
                  <a:srgbClr val="C00000"/>
                </a:solidFill>
              </a:rPr>
              <a:t>Ley de Biort-Savart</a:t>
            </a:r>
            <a:endParaRPr lang="es-ES" altLang="es-ES" sz="2000" b="1" u="sng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2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  <p:bldP spid="8295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6318250" cy="7620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4 – Cálculo de Campo Magnético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60419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900113" y="1196975"/>
            <a:ext cx="38100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buFont typeface="Monotype Sorts" pitchFamily="2" charset="2"/>
              <a:buNone/>
              <a:defRPr/>
            </a:pPr>
            <a:r>
              <a:rPr lang="es-ES_tradnl" altLang="es-ES" sz="1800" dirty="0" smtClean="0">
                <a:solidFill>
                  <a:srgbClr val="003399"/>
                </a:solidFill>
              </a:rPr>
              <a:t>	</a:t>
            </a:r>
            <a:r>
              <a:rPr lang="es-ES_tradnl" altLang="es-ES" dirty="0" smtClean="0">
                <a:solidFill>
                  <a:srgbClr val="003399"/>
                </a:solidFill>
              </a:rPr>
              <a:t>	Ejemplos: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s-ES_tradnl" altLang="es-ES" dirty="0" smtClean="0">
                <a:solidFill>
                  <a:srgbClr val="003399"/>
                </a:solidFill>
              </a:rPr>
              <a:t>1)  Corriente Rectilínea:</a:t>
            </a:r>
          </a:p>
          <a:p>
            <a:pPr algn="just" eaLnBrk="1" fontAlgn="auto" hangingPunct="1">
              <a:spcAft>
                <a:spcPts val="0"/>
              </a:spcAft>
              <a:buFont typeface="Monotype Sorts" pitchFamily="2" charset="2"/>
              <a:buNone/>
              <a:defRPr/>
            </a:pPr>
            <a:endParaRPr lang="es-ES_tradnl" altLang="es-ES" dirty="0" smtClean="0">
              <a:solidFill>
                <a:srgbClr val="0000FF"/>
              </a:solidFill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s-ES_tradnl" altLang="es-ES" sz="1800" dirty="0" smtClean="0">
              <a:solidFill>
                <a:srgbClr val="003399"/>
              </a:solidFill>
            </a:endParaRPr>
          </a:p>
        </p:txBody>
      </p:sp>
      <p:pic>
        <p:nvPicPr>
          <p:cNvPr id="60447" name="Picture 1055" descr="F29-13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3306763"/>
            <a:ext cx="3241675" cy="2282825"/>
          </a:xfrm>
          <a:noFill/>
        </p:spPr>
      </p:pic>
      <p:pic>
        <p:nvPicPr>
          <p:cNvPr id="60454" name="Picture 1062" descr="F29-14a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64"/>
          <a:stretch>
            <a:fillRect/>
          </a:stretch>
        </p:blipFill>
        <p:spPr>
          <a:xfrm>
            <a:off x="6084888" y="1484313"/>
            <a:ext cx="1924050" cy="2016125"/>
          </a:xfrm>
          <a:noFill/>
        </p:spPr>
      </p:pic>
      <p:sp>
        <p:nvSpPr>
          <p:cNvPr id="10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23559" name="Marcador de número de diapositiva 7"/>
          <p:cNvSpPr>
            <a:spLocks noGrp="1"/>
          </p:cNvSpPr>
          <p:nvPr>
            <p:ph type="sldNum" sz="quarter" idx="12"/>
          </p:nvPr>
        </p:nvSpPr>
        <p:spPr bwMode="auto">
          <a:xfrm>
            <a:off x="8445896" y="6312024"/>
            <a:ext cx="446584" cy="3573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096DF5E-9965-4EFF-A103-5CF3A4020E14}" type="slidenum">
              <a:rPr lang="en-US" altLang="es-ES" sz="900" smtClean="0">
                <a:solidFill>
                  <a:srgbClr val="898989"/>
                </a:solidFill>
              </a:rPr>
              <a:pPr/>
              <a:t>15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graphicFrame>
        <p:nvGraphicFramePr>
          <p:cNvPr id="60449" name="Object 1057"/>
          <p:cNvGraphicFramePr>
            <a:graphicFrameLocks noChangeAspect="1"/>
          </p:cNvGraphicFramePr>
          <p:nvPr/>
        </p:nvGraphicFramePr>
        <p:xfrm>
          <a:off x="4716463" y="3857625"/>
          <a:ext cx="3887787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6" name="Ecuación" r:id="rId5" imgW="2590800" imgH="444500" progId="Equation.3">
                  <p:embed/>
                </p:oleObj>
              </mc:Choice>
              <mc:Fallback>
                <p:oleObj name="Ecuación" r:id="rId5" imgW="2590800" imgH="444500" progId="Equation.3">
                  <p:embed/>
                  <p:pic>
                    <p:nvPicPr>
                      <p:cNvPr id="0" name="Object 10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3857625"/>
                        <a:ext cx="3887787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51" name="Object 1059"/>
          <p:cNvGraphicFramePr>
            <a:graphicFrameLocks noChangeAspect="1"/>
          </p:cNvGraphicFramePr>
          <p:nvPr/>
        </p:nvGraphicFramePr>
        <p:xfrm>
          <a:off x="5364163" y="4691063"/>
          <a:ext cx="2160587" cy="75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7" name="Ecuación" r:id="rId7" imgW="1384300" imgH="444500" progId="Equation.3">
                  <p:embed/>
                </p:oleObj>
              </mc:Choice>
              <mc:Fallback>
                <p:oleObj name="Ecuación" r:id="rId7" imgW="1384300" imgH="444500" progId="Equation.3">
                  <p:embed/>
                  <p:pic>
                    <p:nvPicPr>
                      <p:cNvPr id="0" name="Object 10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4691063"/>
                        <a:ext cx="2160587" cy="754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57" name="Text Box 1065"/>
          <p:cNvSpPr txBox="1">
            <a:spLocks noChangeArrowheads="1"/>
          </p:cNvSpPr>
          <p:nvPr/>
        </p:nvSpPr>
        <p:spPr bwMode="auto">
          <a:xfrm>
            <a:off x="1692275" y="2135188"/>
            <a:ext cx="42497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buClr>
                <a:schemeClr val="accent1"/>
              </a:buClr>
              <a:buFont typeface="Monotype Sorts" pitchFamily="2" charset="2"/>
              <a:buNone/>
            </a:pPr>
            <a:r>
              <a:rPr lang="es-ES_tradnl" altLang="es-ES" sz="2000"/>
              <a:t>Las líneas de campo son cerradas  </a:t>
            </a:r>
          </a:p>
          <a:p>
            <a:pPr algn="just">
              <a:buClr>
                <a:schemeClr val="accent1"/>
              </a:buClr>
              <a:buFont typeface="Symbol" panose="05050102010706020507" pitchFamily="18" charset="2"/>
              <a:buChar char="Þ"/>
            </a:pPr>
            <a:r>
              <a:rPr lang="es-ES_tradnl" altLang="es-ES" sz="2000"/>
              <a:t>     no existen fuentes ni sumideros  </a:t>
            </a:r>
          </a:p>
          <a:p>
            <a:pPr algn="just">
              <a:buClr>
                <a:schemeClr val="accent1"/>
              </a:buClr>
              <a:buFont typeface="Symbol" panose="05050102010706020507" pitchFamily="18" charset="2"/>
              <a:buChar char="Þ"/>
            </a:pPr>
            <a:r>
              <a:rPr lang="es-ES_tradnl" altLang="es-ES" sz="2000">
                <a:sym typeface="Symbol" panose="05050102010706020507" pitchFamily="18" charset="2"/>
              </a:rPr>
              <a:t>   </a:t>
            </a:r>
            <a:r>
              <a:rPr lang="es-ES_tradnl" altLang="es-ES" sz="2000"/>
              <a:t>  No es conservativo.</a:t>
            </a:r>
            <a:endParaRPr lang="es-ES" altLang="es-ES" sz="2000"/>
          </a:p>
        </p:txBody>
      </p:sp>
      <p:sp>
        <p:nvSpPr>
          <p:cNvPr id="60458" name="Text Box 1066"/>
          <p:cNvSpPr txBox="1">
            <a:spLocks noChangeArrowheads="1"/>
          </p:cNvSpPr>
          <p:nvPr/>
        </p:nvSpPr>
        <p:spPr bwMode="auto">
          <a:xfrm>
            <a:off x="1474788" y="5624513"/>
            <a:ext cx="698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ES" sz="2000"/>
              <a:t>tan </a:t>
            </a:r>
            <a:r>
              <a:rPr lang="es-ES_tradnl" altLang="es-ES" sz="2000">
                <a:sym typeface="Symbol" panose="05050102010706020507" pitchFamily="18" charset="2"/>
              </a:rPr>
              <a:t></a:t>
            </a:r>
            <a:r>
              <a:rPr lang="es-ES_tradnl" altLang="es-ES" sz="2000"/>
              <a:t> = x / y     </a:t>
            </a:r>
            <a:r>
              <a:rPr lang="es-ES_tradnl" altLang="es-ES" sz="2000">
                <a:sym typeface="Symbol" panose="05050102010706020507" pitchFamily="18" charset="2"/>
              </a:rPr>
              <a:t></a:t>
            </a:r>
            <a:r>
              <a:rPr lang="es-ES_tradnl" altLang="es-ES" sz="2000"/>
              <a:t>    dx = y sec</a:t>
            </a:r>
            <a:r>
              <a:rPr lang="es-ES_tradnl" altLang="es-ES" sz="2000" baseline="30000"/>
              <a:t>2</a:t>
            </a:r>
            <a:r>
              <a:rPr lang="es-ES_tradnl" altLang="es-ES" sz="2000"/>
              <a:t> </a:t>
            </a:r>
            <a:r>
              <a:rPr lang="es-ES_tradnl" altLang="es-ES" sz="2000">
                <a:sym typeface="Symbol" panose="05050102010706020507" pitchFamily="18" charset="2"/>
              </a:rPr>
              <a:t></a:t>
            </a:r>
            <a:r>
              <a:rPr lang="es-ES_tradnl" altLang="es-ES" sz="2000"/>
              <a:t>  d</a:t>
            </a:r>
            <a:r>
              <a:rPr lang="es-ES_tradnl" altLang="es-ES" sz="2000">
                <a:sym typeface="Symbol" panose="05050102010706020507" pitchFamily="18" charset="2"/>
              </a:rPr>
              <a:t></a:t>
            </a:r>
            <a:r>
              <a:rPr lang="es-ES_tradnl" altLang="es-ES" sz="2000"/>
              <a:t>  = y (r/y)</a:t>
            </a:r>
            <a:r>
              <a:rPr lang="es-ES_tradnl" altLang="es-ES" sz="2000" baseline="30000"/>
              <a:t>2</a:t>
            </a:r>
            <a:r>
              <a:rPr lang="es-ES_tradnl" altLang="es-ES" sz="2000"/>
              <a:t> d</a:t>
            </a:r>
            <a:r>
              <a:rPr lang="es-ES_tradnl" altLang="es-ES" sz="2000">
                <a:sym typeface="Symbol" panose="05050102010706020507" pitchFamily="18" charset="2"/>
              </a:rPr>
              <a:t></a:t>
            </a:r>
            <a:r>
              <a:rPr lang="es-ES_tradnl" altLang="es-ES" sz="2000"/>
              <a:t>  =  r</a:t>
            </a:r>
            <a:r>
              <a:rPr lang="es-ES_tradnl" altLang="es-ES" sz="2000" baseline="30000"/>
              <a:t>2</a:t>
            </a:r>
            <a:r>
              <a:rPr lang="es-ES_tradnl" altLang="es-ES" sz="2000"/>
              <a:t> d</a:t>
            </a:r>
            <a:r>
              <a:rPr lang="es-ES_tradnl" altLang="es-ES" sz="2000">
                <a:sym typeface="Symbol" panose="05050102010706020507" pitchFamily="18" charset="2"/>
              </a:rPr>
              <a:t></a:t>
            </a:r>
            <a:r>
              <a:rPr lang="es-ES_tradnl" altLang="es-ES" sz="2000"/>
              <a:t> / y</a:t>
            </a:r>
            <a:r>
              <a:rPr lang="es-ES_tradnl" altLang="es-ES" sz="2000">
                <a:solidFill>
                  <a:srgbClr val="003399"/>
                </a:solidFill>
              </a:rPr>
              <a:t> </a:t>
            </a:r>
            <a:endParaRPr lang="es-ES" altLang="es-ES" sz="200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0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0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0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0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0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 autoUpdateAnimBg="0"/>
      <p:bldP spid="60457" grpId="0" autoUpdateAnimBg="0"/>
      <p:bldP spid="6045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33375"/>
            <a:ext cx="6173787" cy="682625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4 – Cálculo de Campo Magnético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42988" y="1412875"/>
            <a:ext cx="3581400" cy="719138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just" eaLnBrk="1" hangingPunct="1">
              <a:buFont typeface="Arial" panose="020B0604020202020204" pitchFamily="34" charset="0"/>
              <a:buChar char="•"/>
            </a:pPr>
            <a:r>
              <a:rPr lang="es-ES_tradnl" altLang="es-ES" smtClean="0">
                <a:solidFill>
                  <a:srgbClr val="003399"/>
                </a:solidFill>
              </a:rPr>
              <a:t> Con lo que nos queda:</a:t>
            </a:r>
          </a:p>
          <a:p>
            <a:pPr algn="just" eaLnBrk="1" hangingPunct="1"/>
            <a:endParaRPr lang="es-ES_tradnl" altLang="es-ES" sz="1200" smtClean="0">
              <a:solidFill>
                <a:srgbClr val="003399"/>
              </a:solidFill>
            </a:endParaRPr>
          </a:p>
        </p:txBody>
      </p:sp>
      <p:pic>
        <p:nvPicPr>
          <p:cNvPr id="61464" name="Picture 24" descr="F29-13b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5238" y="1268413"/>
            <a:ext cx="3384550" cy="1820862"/>
          </a:xfrm>
          <a:noFill/>
        </p:spPr>
      </p:pic>
      <p:graphicFrame>
        <p:nvGraphicFramePr>
          <p:cNvPr id="61468" name="Object 28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1476375" y="3429000"/>
          <a:ext cx="3086100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3" name="Ecuación" r:id="rId4" imgW="1688367" imgH="431613" progId="Equation.3">
                  <p:embed/>
                </p:oleObj>
              </mc:Choice>
              <mc:Fallback>
                <p:oleObj name="Ecuación" r:id="rId4" imgW="1688367" imgH="431613" progId="Equation.3">
                  <p:embed/>
                  <p:pic>
                    <p:nvPicPr>
                      <p:cNvPr id="0" name="Object 2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3429000"/>
                        <a:ext cx="3086100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24583" name="Marcador de número de diapositiva 7"/>
          <p:cNvSpPr>
            <a:spLocks noGrp="1"/>
          </p:cNvSpPr>
          <p:nvPr>
            <p:ph type="sldNum" sz="quarter" idx="12"/>
          </p:nvPr>
        </p:nvSpPr>
        <p:spPr bwMode="auto">
          <a:xfrm>
            <a:off x="8517904" y="6312024"/>
            <a:ext cx="374576" cy="3573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EFB5786-E2DB-4A6F-B1D8-F090FE04D4A2}" type="slidenum">
              <a:rPr lang="en-US" altLang="es-ES" sz="900" smtClean="0">
                <a:solidFill>
                  <a:srgbClr val="898989"/>
                </a:solidFill>
              </a:rPr>
              <a:pPr/>
              <a:t>16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sp>
        <p:nvSpPr>
          <p:cNvPr id="24584" name="Rectangle 27"/>
          <p:cNvSpPr>
            <a:spLocks noChangeArrowheads="1"/>
          </p:cNvSpPr>
          <p:nvPr/>
        </p:nvSpPr>
        <p:spPr bwMode="auto">
          <a:xfrm>
            <a:off x="0" y="31384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61466" name="Object 26"/>
          <p:cNvGraphicFramePr>
            <a:graphicFrameLocks noChangeAspect="1"/>
          </p:cNvGraphicFramePr>
          <p:nvPr/>
        </p:nvGraphicFramePr>
        <p:xfrm>
          <a:off x="1428750" y="2133600"/>
          <a:ext cx="3189288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4" name="Ecuación" r:id="rId6" imgW="1727200" imgH="457200" progId="Equation.3">
                  <p:embed/>
                </p:oleObj>
              </mc:Choice>
              <mc:Fallback>
                <p:oleObj name="Ecuación" r:id="rId6" imgW="1727200" imgH="4572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50" y="2133600"/>
                        <a:ext cx="3189288" cy="874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2" name="Object 32"/>
          <p:cNvGraphicFramePr>
            <a:graphicFrameLocks noChangeAspect="1"/>
          </p:cNvGraphicFramePr>
          <p:nvPr/>
        </p:nvGraphicFramePr>
        <p:xfrm>
          <a:off x="5003800" y="3429000"/>
          <a:ext cx="3016250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" name="Ecuación" r:id="rId8" imgW="1651000" imgH="431800" progId="Equation.3">
                  <p:embed/>
                </p:oleObj>
              </mc:Choice>
              <mc:Fallback>
                <p:oleObj name="Ecuación" r:id="rId8" imgW="1651000" imgH="43180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3429000"/>
                        <a:ext cx="3016250" cy="788988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chemeClr val="folHlink"/>
                          </a:gs>
                          <a:gs pos="100000">
                            <a:srgbClr val="DDC7D2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3" name="Text Box 33"/>
          <p:cNvSpPr txBox="1">
            <a:spLocks noChangeArrowheads="1"/>
          </p:cNvSpPr>
          <p:nvPr/>
        </p:nvSpPr>
        <p:spPr bwMode="auto">
          <a:xfrm>
            <a:off x="971550" y="4652963"/>
            <a:ext cx="62642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90000"/>
            </a:pPr>
            <a:r>
              <a:rPr lang="es-ES_tradnl" altLang="es-ES" sz="2000">
                <a:solidFill>
                  <a:srgbClr val="003399"/>
                </a:solidFill>
              </a:rPr>
              <a:t>Para un conductor indefinido:    </a:t>
            </a:r>
            <a:r>
              <a:rPr lang="es-ES_tradnl" altLang="es-ES" sz="2000">
                <a:solidFill>
                  <a:srgbClr val="0B3808"/>
                </a:solidFill>
                <a:sym typeface="Symbol" panose="05050102010706020507" pitchFamily="18" charset="2"/>
              </a:rPr>
              <a:t> </a:t>
            </a:r>
            <a:r>
              <a:rPr lang="es-ES_tradnl" altLang="es-ES" sz="2000" baseline="-25000">
                <a:solidFill>
                  <a:srgbClr val="0B3808"/>
                </a:solidFill>
              </a:rPr>
              <a:t>1</a:t>
            </a:r>
            <a:r>
              <a:rPr lang="es-ES_tradnl" altLang="es-ES" sz="2000">
                <a:solidFill>
                  <a:srgbClr val="0B3808"/>
                </a:solidFill>
              </a:rPr>
              <a:t> = - </a:t>
            </a:r>
            <a:r>
              <a:rPr lang="es-ES_tradnl" altLang="es-ES" sz="2000">
                <a:solidFill>
                  <a:srgbClr val="0B3808"/>
                </a:solidFill>
                <a:sym typeface="Symbol" panose="05050102010706020507" pitchFamily="18" charset="2"/>
              </a:rPr>
              <a:t></a:t>
            </a:r>
            <a:r>
              <a:rPr lang="es-ES_tradnl" altLang="es-ES" sz="2000">
                <a:solidFill>
                  <a:srgbClr val="0B3808"/>
                </a:solidFill>
              </a:rPr>
              <a:t>/2;  </a:t>
            </a:r>
            <a:r>
              <a:rPr lang="es-ES_tradnl" altLang="es-ES" sz="2000">
                <a:solidFill>
                  <a:srgbClr val="0B3808"/>
                </a:solidFill>
                <a:sym typeface="Symbol" panose="05050102010706020507" pitchFamily="18" charset="2"/>
              </a:rPr>
              <a:t></a:t>
            </a:r>
            <a:r>
              <a:rPr lang="es-ES_tradnl" altLang="es-ES" sz="2000" baseline="-25000">
                <a:solidFill>
                  <a:srgbClr val="0B3808"/>
                </a:solidFill>
              </a:rPr>
              <a:t>2</a:t>
            </a:r>
            <a:r>
              <a:rPr lang="es-ES_tradnl" altLang="es-ES" sz="2000">
                <a:solidFill>
                  <a:srgbClr val="0B3808"/>
                </a:solidFill>
              </a:rPr>
              <a:t> = </a:t>
            </a:r>
            <a:r>
              <a:rPr lang="es-ES_tradnl" altLang="es-ES" sz="2000">
                <a:solidFill>
                  <a:srgbClr val="0B3808"/>
                </a:solidFill>
                <a:sym typeface="Symbol" panose="05050102010706020507" pitchFamily="18" charset="2"/>
              </a:rPr>
              <a:t></a:t>
            </a:r>
            <a:r>
              <a:rPr lang="es-ES_tradnl" altLang="es-ES" sz="2000">
                <a:solidFill>
                  <a:srgbClr val="0B3808"/>
                </a:solidFill>
              </a:rPr>
              <a:t>/2;</a:t>
            </a:r>
            <a:r>
              <a:rPr lang="es-ES" altLang="es-ES" sz="2000">
                <a:solidFill>
                  <a:srgbClr val="0B3808"/>
                </a:solidFill>
              </a:rPr>
              <a:t>   </a:t>
            </a:r>
            <a:endParaRPr lang="es-ES_tradnl" altLang="es-ES" sz="2000">
              <a:solidFill>
                <a:srgbClr val="0B3808"/>
              </a:solidFill>
            </a:endParaRP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90000"/>
              <a:buFont typeface="Monotype Sorts" pitchFamily="2" charset="2"/>
              <a:buChar char="4"/>
            </a:pPr>
            <a:endParaRPr lang="es-ES_tradnl" altLang="es-ES" sz="2000">
              <a:solidFill>
                <a:srgbClr val="003399"/>
              </a:solidFill>
            </a:endParaRPr>
          </a:p>
        </p:txBody>
      </p:sp>
      <p:graphicFrame>
        <p:nvGraphicFramePr>
          <p:cNvPr id="61474" name="Object 34"/>
          <p:cNvGraphicFramePr>
            <a:graphicFrameLocks noChangeAspect="1"/>
          </p:cNvGraphicFramePr>
          <p:nvPr/>
        </p:nvGraphicFramePr>
        <p:xfrm>
          <a:off x="6858000" y="4527550"/>
          <a:ext cx="1174750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6" name="Ecuación" r:id="rId10" imgW="672808" imgH="431613" progId="Equation.3">
                  <p:embed/>
                </p:oleObj>
              </mc:Choice>
              <mc:Fallback>
                <p:oleObj name="Ecuación" r:id="rId10" imgW="672808" imgH="431613" progId="Equation.3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4527550"/>
                        <a:ext cx="1174750" cy="773113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chemeClr val="folHlink"/>
                          </a:gs>
                          <a:gs pos="100000">
                            <a:srgbClr val="DDC7D2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 autoUpdateAnimBg="0"/>
      <p:bldP spid="61473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333375"/>
            <a:ext cx="6100762" cy="852488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4 – Cálculo de Campo Magnético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00113" y="1341438"/>
            <a:ext cx="6696075" cy="15367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0" indent="0" algn="just" eaLnBrk="1" hangingPunct="1">
              <a:buFont typeface="Wingdings" panose="05000000000000000000" pitchFamily="2" charset="2"/>
              <a:buNone/>
            </a:pPr>
            <a:r>
              <a:rPr lang="es-ES_tradnl" altLang="es-ES" sz="2200" smtClean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 Interacciones entre Corrientes:</a:t>
            </a:r>
          </a:p>
        </p:txBody>
      </p:sp>
      <p:pic>
        <p:nvPicPr>
          <p:cNvPr id="75787" name="Picture 11" descr="F29-1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1341438"/>
            <a:ext cx="3455988" cy="2903537"/>
          </a:xfrm>
          <a:noFill/>
        </p:spPr>
      </p:pic>
      <p:sp>
        <p:nvSpPr>
          <p:cNvPr id="1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429000" y="6308725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altLang="es-ES" dirty="0" err="1"/>
              <a:t>Física</a:t>
            </a:r>
            <a:r>
              <a:rPr lang="en-US" altLang="es-ES" dirty="0"/>
              <a:t> II. </a:t>
            </a:r>
            <a:r>
              <a:rPr lang="en-US" altLang="es-ES" dirty="0" err="1"/>
              <a:t>J.A.Moleón</a:t>
            </a:r>
            <a:endParaRPr lang="en-US" altLang="es-ES" dirty="0"/>
          </a:p>
        </p:txBody>
      </p:sp>
      <p:sp>
        <p:nvSpPr>
          <p:cNvPr id="25606" name="Marcador de número de diapositiva 6"/>
          <p:cNvSpPr>
            <a:spLocks noGrp="1"/>
          </p:cNvSpPr>
          <p:nvPr>
            <p:ph type="sldNum" sz="quarter" idx="12"/>
          </p:nvPr>
        </p:nvSpPr>
        <p:spPr bwMode="auto">
          <a:xfrm>
            <a:off x="8388423" y="6237288"/>
            <a:ext cx="504751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B7D5D6D-A788-4AD4-96F3-58E000B530FA}" type="slidenum">
              <a:rPr lang="en-US" altLang="es-ES" sz="900" smtClean="0">
                <a:solidFill>
                  <a:srgbClr val="898989"/>
                </a:solidFill>
              </a:rPr>
              <a:pPr/>
              <a:t>17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sp>
        <p:nvSpPr>
          <p:cNvPr id="25607" name="Rectangle 14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5789" name="Object 13"/>
          <p:cNvGraphicFramePr>
            <a:graphicFrameLocks noChangeAspect="1"/>
          </p:cNvGraphicFramePr>
          <p:nvPr/>
        </p:nvGraphicFramePr>
        <p:xfrm>
          <a:off x="1476375" y="2060575"/>
          <a:ext cx="11525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3" name="Ecuación" r:id="rId4" imgW="748975" imgH="444307" progId="Equation.3">
                  <p:embed/>
                </p:oleObj>
              </mc:Choice>
              <mc:Fallback>
                <p:oleObj name="Ecuación" r:id="rId4" imgW="748975" imgH="444307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2060575"/>
                        <a:ext cx="1152525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91" name="Object 15"/>
          <p:cNvGraphicFramePr>
            <a:graphicFrameLocks noChangeAspect="1"/>
          </p:cNvGraphicFramePr>
          <p:nvPr/>
        </p:nvGraphicFramePr>
        <p:xfrm>
          <a:off x="2916238" y="2182813"/>
          <a:ext cx="1700212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4" name="Ecuación" r:id="rId6" imgW="1066800" imgH="241300" progId="Equation.3">
                  <p:embed/>
                </p:oleObj>
              </mc:Choice>
              <mc:Fallback>
                <p:oleObj name="Ecuación" r:id="rId6" imgW="1066800" imgH="2413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2182813"/>
                        <a:ext cx="1700212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93" name="Object 17"/>
          <p:cNvGraphicFramePr>
            <a:graphicFrameLocks noChangeAspect="1"/>
          </p:cNvGraphicFramePr>
          <p:nvPr/>
        </p:nvGraphicFramePr>
        <p:xfrm>
          <a:off x="1701800" y="2781300"/>
          <a:ext cx="2571750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5" name="Ecuación" r:id="rId8" imgW="1752600" imgH="431800" progId="Equation.3">
                  <p:embed/>
                </p:oleObj>
              </mc:Choice>
              <mc:Fallback>
                <p:oleObj name="Ecuación" r:id="rId8" imgW="1752600" imgH="431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1800" y="2781300"/>
                        <a:ext cx="2571750" cy="63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95" name="Object 19"/>
          <p:cNvGraphicFramePr>
            <a:graphicFrameLocks noChangeAspect="1"/>
          </p:cNvGraphicFramePr>
          <p:nvPr/>
        </p:nvGraphicFramePr>
        <p:xfrm>
          <a:off x="2195513" y="3573463"/>
          <a:ext cx="1417637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6" name="Ecuación" r:id="rId10" imgW="876300" imgH="431800" progId="Equation.3">
                  <p:embed/>
                </p:oleObj>
              </mc:Choice>
              <mc:Fallback>
                <p:oleObj name="Ecuación" r:id="rId10" imgW="876300" imgH="4318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3573463"/>
                        <a:ext cx="1417637" cy="64611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97" name="Object 21"/>
          <p:cNvGraphicFramePr>
            <a:graphicFrameLocks noChangeAspect="1"/>
          </p:cNvGraphicFramePr>
          <p:nvPr/>
        </p:nvGraphicFramePr>
        <p:xfrm>
          <a:off x="1331913" y="5049838"/>
          <a:ext cx="1985962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7" name="Ecuación" r:id="rId12" imgW="1193800" imgH="431800" progId="Equation.3">
                  <p:embed/>
                </p:oleObj>
              </mc:Choice>
              <mc:Fallback>
                <p:oleObj name="Ecuación" r:id="rId12" imgW="1193800" imgH="4318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5049838"/>
                        <a:ext cx="1985962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99" name="Text Box 23"/>
          <p:cNvSpPr txBox="1">
            <a:spLocks noChangeArrowheads="1"/>
          </p:cNvSpPr>
          <p:nvPr/>
        </p:nvSpPr>
        <p:spPr bwMode="auto">
          <a:xfrm>
            <a:off x="971550" y="4508500"/>
            <a:ext cx="3529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es-ES_tradnl" altLang="es-ES" sz="2000">
                <a:solidFill>
                  <a:srgbClr val="003399"/>
                </a:solidFill>
              </a:rPr>
              <a:t>Ídem para el otro:</a:t>
            </a:r>
          </a:p>
        </p:txBody>
      </p:sp>
      <p:sp>
        <p:nvSpPr>
          <p:cNvPr id="25614" name="Rectangle 26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5801" name="Object 25"/>
          <p:cNvGraphicFramePr>
            <a:graphicFrameLocks noChangeAspect="1"/>
          </p:cNvGraphicFramePr>
          <p:nvPr/>
        </p:nvGraphicFramePr>
        <p:xfrm>
          <a:off x="3419475" y="5049838"/>
          <a:ext cx="1081088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8" name="Ecuación" r:id="rId14" imgW="672808" imgH="431613" progId="Equation.3">
                  <p:embed/>
                </p:oleObj>
              </mc:Choice>
              <mc:Fallback>
                <p:oleObj name="Ecuación" r:id="rId14" imgW="672808" imgH="431613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5049838"/>
                        <a:ext cx="1081088" cy="6365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803" name="Text Box 27"/>
          <p:cNvSpPr txBox="1">
            <a:spLocks noChangeArrowheads="1"/>
          </p:cNvSpPr>
          <p:nvPr/>
        </p:nvSpPr>
        <p:spPr bwMode="auto">
          <a:xfrm>
            <a:off x="5292725" y="4579938"/>
            <a:ext cx="2663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90000"/>
              <a:buFont typeface="Arial" panose="020B0604020202020204" pitchFamily="34" charset="0"/>
              <a:buChar char="•"/>
            </a:pPr>
            <a:r>
              <a:rPr lang="es-ES_tradnl" altLang="es-ES" sz="2000" dirty="0">
                <a:solidFill>
                  <a:srgbClr val="003399"/>
                </a:solidFill>
              </a:rPr>
              <a:t>Amperio:</a:t>
            </a:r>
          </a:p>
        </p:txBody>
      </p:sp>
      <p:sp>
        <p:nvSpPr>
          <p:cNvPr id="25617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5804" name="Object 28"/>
          <p:cNvGraphicFramePr>
            <a:graphicFrameLocks noChangeAspect="1"/>
          </p:cNvGraphicFramePr>
          <p:nvPr/>
        </p:nvGraphicFramePr>
        <p:xfrm>
          <a:off x="5292725" y="5022850"/>
          <a:ext cx="3009900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9" name="Ecuación" r:id="rId16" imgW="1854200" imgH="457200" progId="Equation.3">
                  <p:embed/>
                </p:oleObj>
              </mc:Choice>
              <mc:Fallback>
                <p:oleObj name="Ecuación" r:id="rId16" imgW="1854200" imgH="4572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5022850"/>
                        <a:ext cx="3009900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5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5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5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5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5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5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5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5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5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/>
      <p:bldP spid="75799" grpId="0" autoUpdateAnimBg="0"/>
      <p:bldP spid="7580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04813"/>
            <a:ext cx="6605587" cy="7874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4 – Cálculo de Campo Magnético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484313"/>
            <a:ext cx="3810000" cy="4114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s-ES_tradnl" altLang="es-ES" dirty="0" smtClean="0">
                <a:solidFill>
                  <a:srgbClr val="003399"/>
                </a:solidFill>
              </a:rPr>
              <a:t>3)  Espira Circular: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s-ES_tradnl" altLang="es-ES" dirty="0" smtClean="0">
              <a:solidFill>
                <a:srgbClr val="003399"/>
              </a:solidFill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es-ES_tradnl" altLang="es-ES" sz="1800" dirty="0" smtClean="0">
              <a:solidFill>
                <a:srgbClr val="000000"/>
              </a:solidFill>
            </a:endParaRPr>
          </a:p>
        </p:txBody>
      </p:sp>
      <p:pic>
        <p:nvPicPr>
          <p:cNvPr id="83970" name="Picture 2" descr="F29-0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1562100"/>
            <a:ext cx="3527425" cy="2827338"/>
          </a:xfrm>
          <a:noFill/>
        </p:spPr>
      </p:pic>
      <p:graphicFrame>
        <p:nvGraphicFramePr>
          <p:cNvPr id="83983" name="Object 15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4787900" y="4821238"/>
          <a:ext cx="1404938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5" name="Ecuación" r:id="rId4" imgW="825500" imgH="457200" progId="Equation.3">
                  <p:embed/>
                </p:oleObj>
              </mc:Choice>
              <mc:Fallback>
                <p:oleObj name="Ecuación" r:id="rId4" imgW="825500" imgH="457200" progId="Equation.3">
                  <p:embed/>
                  <p:pic>
                    <p:nvPicPr>
                      <p:cNvPr id="0" name="Object 1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4821238"/>
                        <a:ext cx="1404938" cy="777875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chemeClr val="folHlink"/>
                          </a:gs>
                          <a:gs pos="100000">
                            <a:srgbClr val="E7D8DF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Marcador de pie de página 6"/>
          <p:cNvSpPr>
            <a:spLocks noGrp="1"/>
          </p:cNvSpPr>
          <p:nvPr>
            <p:ph type="ftr" sz="quarter" idx="11"/>
          </p:nvPr>
        </p:nvSpPr>
        <p:spPr>
          <a:xfrm>
            <a:off x="3429000" y="635635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altLang="es-ES" dirty="0" err="1"/>
              <a:t>Física</a:t>
            </a:r>
            <a:r>
              <a:rPr lang="en-US" altLang="es-ES" dirty="0"/>
              <a:t> II. </a:t>
            </a:r>
            <a:r>
              <a:rPr lang="en-US" altLang="es-ES" dirty="0" err="1"/>
              <a:t>J.A.Moleón</a:t>
            </a:r>
            <a:endParaRPr lang="en-US" altLang="es-ES" dirty="0"/>
          </a:p>
        </p:txBody>
      </p:sp>
      <p:sp>
        <p:nvSpPr>
          <p:cNvPr id="26631" name="Marcador de número de diapositiva 7"/>
          <p:cNvSpPr>
            <a:spLocks noGrp="1"/>
          </p:cNvSpPr>
          <p:nvPr>
            <p:ph type="sldNum" sz="quarter" idx="12"/>
          </p:nvPr>
        </p:nvSpPr>
        <p:spPr bwMode="auto">
          <a:xfrm>
            <a:off x="8388423" y="6284913"/>
            <a:ext cx="504751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AA6984-F454-423A-884D-CE6E79A957A9}" type="slidenum">
              <a:rPr lang="en-US" altLang="es-ES" sz="900" smtClean="0">
                <a:solidFill>
                  <a:srgbClr val="898989"/>
                </a:solidFill>
              </a:rPr>
              <a:pPr/>
              <a:t>18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sp>
        <p:nvSpPr>
          <p:cNvPr id="26632" name="Rectangle 5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83972" name="Object 4"/>
          <p:cNvGraphicFramePr>
            <a:graphicFrameLocks noChangeAspect="1"/>
          </p:cNvGraphicFramePr>
          <p:nvPr/>
        </p:nvGraphicFramePr>
        <p:xfrm>
          <a:off x="1258888" y="2157413"/>
          <a:ext cx="3354387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6" name="Ecuación" r:id="rId6" imgW="1828800" imgH="469900" progId="Equation.3">
                  <p:embed/>
                </p:oleObj>
              </mc:Choice>
              <mc:Fallback>
                <p:oleObj name="Ecuación" r:id="rId6" imgW="1828800" imgH="469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2157413"/>
                        <a:ext cx="3354387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4" name="Rectangle 7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83974" name="Object 6"/>
          <p:cNvGraphicFramePr>
            <a:graphicFrameLocks noChangeAspect="1"/>
          </p:cNvGraphicFramePr>
          <p:nvPr/>
        </p:nvGraphicFramePr>
        <p:xfrm>
          <a:off x="1547813" y="3113088"/>
          <a:ext cx="266382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7" name="Ecuación" r:id="rId8" imgW="1536033" imgH="393529" progId="Equation.3">
                  <p:embed/>
                </p:oleObj>
              </mc:Choice>
              <mc:Fallback>
                <p:oleObj name="Ecuación" r:id="rId8" imgW="1536033" imgH="39352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3113088"/>
                        <a:ext cx="2663825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6" name="Rectangle 9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83976" name="Object 8"/>
          <p:cNvGraphicFramePr>
            <a:graphicFrameLocks noChangeAspect="1"/>
          </p:cNvGraphicFramePr>
          <p:nvPr/>
        </p:nvGraphicFramePr>
        <p:xfrm>
          <a:off x="1187450" y="3957638"/>
          <a:ext cx="3589338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8" name="Ecuación" r:id="rId10" imgW="1993900" imgH="431800" progId="Equation.3">
                  <p:embed/>
                </p:oleObj>
              </mc:Choice>
              <mc:Fallback>
                <p:oleObj name="Ecuación" r:id="rId10" imgW="1993900" imgH="431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957638"/>
                        <a:ext cx="3589338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8" name="Rectangle 11"/>
          <p:cNvSpPr>
            <a:spLocks noChangeArrowheads="1"/>
          </p:cNvSpPr>
          <p:nvPr/>
        </p:nvSpPr>
        <p:spPr bwMode="auto">
          <a:xfrm>
            <a:off x="0" y="3148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83978" name="Object 10"/>
          <p:cNvGraphicFramePr>
            <a:graphicFrameLocks noChangeAspect="1"/>
          </p:cNvGraphicFramePr>
          <p:nvPr/>
        </p:nvGraphicFramePr>
        <p:xfrm>
          <a:off x="2019300" y="4892675"/>
          <a:ext cx="2511425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9" name="Ecuación" r:id="rId12" imgW="1409088" imgH="431613" progId="Equation.3">
                  <p:embed/>
                </p:oleObj>
              </mc:Choice>
              <mc:Fallback>
                <p:oleObj name="Ecuación" r:id="rId12" imgW="1409088" imgH="431613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9300" y="4892675"/>
                        <a:ext cx="2511425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3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3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3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3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333375"/>
            <a:ext cx="6605588" cy="735013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4 – Cálculo de Campo Magnético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185863"/>
            <a:ext cx="4301480" cy="120332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just" eaLnBrk="1" hangingPunct="1">
              <a:buFont typeface="Monotype Sorts" pitchFamily="2" charset="2"/>
              <a:buNone/>
            </a:pPr>
            <a:endParaRPr lang="es-ES_tradnl" altLang="es-ES" dirty="0" smtClean="0">
              <a:solidFill>
                <a:srgbClr val="003399"/>
              </a:solidFill>
            </a:endParaRP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  En el centro de la espira   r = R:</a:t>
            </a:r>
          </a:p>
          <a:p>
            <a:pPr algn="just" eaLnBrk="1" hangingPunct="1"/>
            <a:endParaRPr lang="es-ES_tradnl" altLang="es-ES" dirty="0" smtClean="0">
              <a:solidFill>
                <a:srgbClr val="003399"/>
              </a:solidFill>
            </a:endParaRPr>
          </a:p>
          <a:p>
            <a:pPr algn="just" eaLnBrk="1" hangingPunct="1"/>
            <a:endParaRPr lang="es-ES_tradnl" altLang="es-ES" sz="1800" dirty="0" smtClean="0">
              <a:solidFill>
                <a:srgbClr val="000000"/>
              </a:solidFill>
            </a:endParaRPr>
          </a:p>
        </p:txBody>
      </p:sp>
      <p:pic>
        <p:nvPicPr>
          <p:cNvPr id="76819" name="Picture 19" descr="F29-0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6688" y="2978150"/>
            <a:ext cx="1641475" cy="1981200"/>
          </a:xfrm>
          <a:noFill/>
        </p:spPr>
      </p:pic>
      <p:graphicFrame>
        <p:nvGraphicFramePr>
          <p:cNvPr id="76821" name="Object 21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499100" y="1414463"/>
          <a:ext cx="12827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3" name="Ecuación" r:id="rId4" imgW="660113" imgH="431613" progId="Equation.3">
                  <p:embed/>
                </p:oleObj>
              </mc:Choice>
              <mc:Fallback>
                <p:oleObj name="Ecuación" r:id="rId4" imgW="660113" imgH="431613" progId="Equation.3">
                  <p:embed/>
                  <p:pic>
                    <p:nvPicPr>
                      <p:cNvPr id="0" name="Object 2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9100" y="1414463"/>
                        <a:ext cx="1282700" cy="838200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chemeClr val="folHlink"/>
                          </a:gs>
                          <a:gs pos="100000">
                            <a:srgbClr val="E7D8DF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Marcador de pie de página 6"/>
          <p:cNvSpPr>
            <a:spLocks noGrp="1"/>
          </p:cNvSpPr>
          <p:nvPr>
            <p:ph type="ftr" sz="quarter" idx="11"/>
          </p:nvPr>
        </p:nvSpPr>
        <p:spPr>
          <a:xfrm>
            <a:off x="3429000" y="635635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27655" name="Marcador de número de diapositiva 7"/>
          <p:cNvSpPr>
            <a:spLocks noGrp="1"/>
          </p:cNvSpPr>
          <p:nvPr>
            <p:ph type="sldNum" sz="quarter" idx="12"/>
          </p:nvPr>
        </p:nvSpPr>
        <p:spPr bwMode="auto">
          <a:xfrm>
            <a:off x="8532439" y="6284913"/>
            <a:ext cx="432173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842D882-0C80-4383-A401-E7D54F9142D2}" type="slidenum">
              <a:rPr lang="en-US" altLang="es-ES" sz="900" smtClean="0">
                <a:solidFill>
                  <a:srgbClr val="898989"/>
                </a:solidFill>
              </a:rPr>
              <a:pPr/>
              <a:t>19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pic>
        <p:nvPicPr>
          <p:cNvPr id="76824" name="Picture 24" descr="F28-08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9"/>
          <a:stretch>
            <a:fillRect/>
          </a:stretch>
        </p:blipFill>
        <p:spPr bwMode="auto">
          <a:xfrm>
            <a:off x="1042988" y="2492375"/>
            <a:ext cx="2520950" cy="317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25" name="Picture 25" descr="F29-0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5" y="2947988"/>
            <a:ext cx="2087563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6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6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6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6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050"/>
          <p:cNvSpPr>
            <a:spLocks noGrp="1" noChangeArrowheads="1"/>
          </p:cNvSpPr>
          <p:nvPr>
            <p:ph type="title"/>
          </p:nvPr>
        </p:nvSpPr>
        <p:spPr>
          <a:xfrm>
            <a:off x="900113" y="404813"/>
            <a:ext cx="6456362" cy="711200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5 – Ley de Gauss. Ley de Ampère.</a:t>
            </a:r>
            <a:endParaRPr lang="es-ES" altLang="es-ES" smtClean="0"/>
          </a:p>
        </p:txBody>
      </p:sp>
      <p:sp>
        <p:nvSpPr>
          <p:cNvPr id="77827" name="Rectangle 2051"/>
          <p:cNvSpPr>
            <a:spLocks noGrp="1" noChangeArrowheads="1"/>
          </p:cNvSpPr>
          <p:nvPr>
            <p:ph idx="1"/>
          </p:nvPr>
        </p:nvSpPr>
        <p:spPr>
          <a:xfrm>
            <a:off x="762000" y="1497013"/>
            <a:ext cx="7753350" cy="731837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 En campos conservativos las líneas de campo son abiertas:</a:t>
            </a:r>
            <a:r>
              <a:rPr lang="es-ES_tradnl" altLang="es-ES" dirty="0" smtClean="0"/>
              <a:t> </a:t>
            </a:r>
          </a:p>
        </p:txBody>
      </p:sp>
      <p:sp>
        <p:nvSpPr>
          <p:cNvPr id="17" name="Marcador de pie de página 4"/>
          <p:cNvSpPr>
            <a:spLocks noGrp="1"/>
          </p:cNvSpPr>
          <p:nvPr>
            <p:ph type="ftr" sz="quarter" idx="10"/>
          </p:nvPr>
        </p:nvSpPr>
        <p:spPr>
          <a:xfrm>
            <a:off x="3028950" y="6448425"/>
            <a:ext cx="3086100" cy="365125"/>
          </a:xfrm>
        </p:spPr>
        <p:txBody>
          <a:bodyPr/>
          <a:lstStyle/>
          <a:p>
            <a:pPr>
              <a:defRPr/>
            </a:pPr>
            <a:r>
              <a:rPr lang="en-US" altLang="es-ES" dirty="0" err="1"/>
              <a:t>Física</a:t>
            </a:r>
            <a:r>
              <a:rPr lang="en-US" altLang="es-ES" dirty="0"/>
              <a:t> II. </a:t>
            </a:r>
            <a:r>
              <a:rPr lang="en-US" altLang="es-ES" dirty="0" err="1"/>
              <a:t>J.A.Moleón</a:t>
            </a:r>
            <a:endParaRPr lang="en-US" altLang="es-ES" dirty="0"/>
          </a:p>
        </p:txBody>
      </p:sp>
      <p:sp>
        <p:nvSpPr>
          <p:cNvPr id="28677" name="Marcador de número de diapositiva 5"/>
          <p:cNvSpPr>
            <a:spLocks noGrp="1"/>
          </p:cNvSpPr>
          <p:nvPr>
            <p:ph type="sldNum" sz="quarter" idx="11"/>
          </p:nvPr>
        </p:nvSpPr>
        <p:spPr bwMode="auto">
          <a:xfrm>
            <a:off x="8388424" y="6356350"/>
            <a:ext cx="43172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CF850F-3A5D-4440-B0A9-139CFEFD9B0C}" type="slidenum">
              <a:rPr lang="en-US" altLang="es-ES" sz="900" smtClean="0">
                <a:solidFill>
                  <a:srgbClr val="898989"/>
                </a:solidFill>
              </a:rPr>
              <a:pPr/>
              <a:t>20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sp>
        <p:nvSpPr>
          <p:cNvPr id="28678" name="Rectangle 2061"/>
          <p:cNvSpPr>
            <a:spLocks noChangeArrowheads="1"/>
          </p:cNvSpPr>
          <p:nvPr/>
        </p:nvSpPr>
        <p:spPr bwMode="auto">
          <a:xfrm>
            <a:off x="0" y="3257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7836" name="Object 2060"/>
          <p:cNvGraphicFramePr>
            <a:graphicFrameLocks noChangeAspect="1"/>
          </p:cNvGraphicFramePr>
          <p:nvPr/>
        </p:nvGraphicFramePr>
        <p:xfrm>
          <a:off x="1979613" y="2060575"/>
          <a:ext cx="18002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0" name="Ecuación" r:id="rId3" imgW="1040948" imgH="279279" progId="Equation.3">
                  <p:embed/>
                </p:oleObj>
              </mc:Choice>
              <mc:Fallback>
                <p:oleObj name="Ecuación" r:id="rId3" imgW="1040948" imgH="279279" progId="Equation.3">
                  <p:embed/>
                  <p:pic>
                    <p:nvPicPr>
                      <p:cNvPr id="0" name="Object 20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2060575"/>
                        <a:ext cx="180022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0" name="Rectangle 2063"/>
          <p:cNvSpPr>
            <a:spLocks noChangeArrowheads="1"/>
          </p:cNvSpPr>
          <p:nvPr/>
        </p:nvSpPr>
        <p:spPr bwMode="auto">
          <a:xfrm>
            <a:off x="0" y="3257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7838" name="Object 2062"/>
          <p:cNvGraphicFramePr>
            <a:graphicFrameLocks noChangeAspect="1"/>
          </p:cNvGraphicFramePr>
          <p:nvPr/>
        </p:nvGraphicFramePr>
        <p:xfrm>
          <a:off x="4787900" y="2060575"/>
          <a:ext cx="143986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1" name="Ecuación" r:id="rId5" imgW="812447" imgH="279279" progId="Equation.3">
                  <p:embed/>
                </p:oleObj>
              </mc:Choice>
              <mc:Fallback>
                <p:oleObj name="Ecuación" r:id="rId5" imgW="812447" imgH="279279" progId="Equation.3">
                  <p:embed/>
                  <p:pic>
                    <p:nvPicPr>
                      <p:cNvPr id="0" name="Object 20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2060575"/>
                        <a:ext cx="1439863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40" name="Text Box 2064"/>
          <p:cNvSpPr txBox="1">
            <a:spLocks noChangeArrowheads="1"/>
          </p:cNvSpPr>
          <p:nvPr/>
        </p:nvSpPr>
        <p:spPr bwMode="auto">
          <a:xfrm>
            <a:off x="539750" y="2565400"/>
            <a:ext cx="828040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es-ES_tradnl" altLang="es-ES" sz="2000" dirty="0">
                <a:solidFill>
                  <a:srgbClr val="003399"/>
                </a:solidFill>
              </a:rPr>
              <a:t>El campo Magnético no es conservativo, las líneas de campo son cerradas:</a:t>
            </a:r>
            <a:r>
              <a:rPr lang="es-ES_tradnl" altLang="es-ES" sz="2000" dirty="0">
                <a:solidFill>
                  <a:srgbClr val="0B3808"/>
                </a:solidFill>
              </a:rPr>
              <a:t> </a:t>
            </a:r>
          </a:p>
          <a:p>
            <a:pPr>
              <a:defRPr/>
            </a:pPr>
            <a:endParaRPr lang="es-ES" altLang="es-ES" sz="2000" dirty="0">
              <a:solidFill>
                <a:srgbClr val="003399"/>
              </a:solidFill>
            </a:endParaRPr>
          </a:p>
        </p:txBody>
      </p:sp>
      <p:sp>
        <p:nvSpPr>
          <p:cNvPr id="28683" name="Rectangle 2066"/>
          <p:cNvSpPr>
            <a:spLocks noChangeArrowheads="1"/>
          </p:cNvSpPr>
          <p:nvPr/>
        </p:nvSpPr>
        <p:spPr bwMode="auto">
          <a:xfrm>
            <a:off x="0" y="3257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7841" name="Object 2065"/>
          <p:cNvGraphicFramePr>
            <a:graphicFrameLocks noChangeAspect="1"/>
          </p:cNvGraphicFramePr>
          <p:nvPr/>
        </p:nvGraphicFramePr>
        <p:xfrm>
          <a:off x="2052638" y="3141663"/>
          <a:ext cx="1871662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2" name="Ecuación" r:id="rId7" imgW="1130300" imgH="279400" progId="Equation.3">
                  <p:embed/>
                </p:oleObj>
              </mc:Choice>
              <mc:Fallback>
                <p:oleObj name="Ecuación" r:id="rId7" imgW="1130300" imgH="279400" progId="Equation.3">
                  <p:embed/>
                  <p:pic>
                    <p:nvPicPr>
                      <p:cNvPr id="0" name="Object 20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2638" y="3141663"/>
                        <a:ext cx="1871662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5" name="Rectangle 2068"/>
          <p:cNvSpPr>
            <a:spLocks noChangeArrowheads="1"/>
          </p:cNvSpPr>
          <p:nvPr/>
        </p:nvSpPr>
        <p:spPr bwMode="auto">
          <a:xfrm>
            <a:off x="0" y="3257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7843" name="Object 2067"/>
          <p:cNvGraphicFramePr>
            <a:graphicFrameLocks noChangeAspect="1"/>
          </p:cNvGraphicFramePr>
          <p:nvPr/>
        </p:nvGraphicFramePr>
        <p:xfrm>
          <a:off x="4860925" y="3141663"/>
          <a:ext cx="1439863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3" name="Ecuación" r:id="rId9" imgW="800100" imgH="279400" progId="Equation.3">
                  <p:embed/>
                </p:oleObj>
              </mc:Choice>
              <mc:Fallback>
                <p:oleObj name="Ecuación" r:id="rId9" imgW="800100" imgH="279400" progId="Equation.3">
                  <p:embed/>
                  <p:pic>
                    <p:nvPicPr>
                      <p:cNvPr id="0" name="Object 20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925" y="3141663"/>
                        <a:ext cx="1439863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45" name="Object 2069"/>
          <p:cNvGraphicFramePr>
            <a:graphicFrameLocks noChangeAspect="1"/>
          </p:cNvGraphicFramePr>
          <p:nvPr/>
        </p:nvGraphicFramePr>
        <p:xfrm>
          <a:off x="3924300" y="5153025"/>
          <a:ext cx="10795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4" name="Ecuación" r:id="rId11" imgW="660113" imgH="431613" progId="Equation.3">
                  <p:embed/>
                </p:oleObj>
              </mc:Choice>
              <mc:Fallback>
                <p:oleObj name="Ecuación" r:id="rId11" imgW="660113" imgH="431613" progId="Equation.3">
                  <p:embed/>
                  <p:pic>
                    <p:nvPicPr>
                      <p:cNvPr id="0" name="Object 20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5153025"/>
                        <a:ext cx="10795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47" name="Text Box 2071"/>
          <p:cNvSpPr txBox="1">
            <a:spLocks noChangeArrowheads="1"/>
          </p:cNvSpPr>
          <p:nvPr/>
        </p:nvSpPr>
        <p:spPr bwMode="auto">
          <a:xfrm>
            <a:off x="1116013" y="3716338"/>
            <a:ext cx="6985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ES" sz="2000">
                <a:solidFill>
                  <a:schemeClr val="accent2"/>
                </a:solidFill>
              </a:rPr>
              <a:t>	     </a:t>
            </a:r>
            <a:r>
              <a:rPr lang="es-ES_tradnl" altLang="es-ES" sz="2000">
                <a:solidFill>
                  <a:srgbClr val="C00000"/>
                </a:solidFill>
              </a:rPr>
              <a:t>FLUJO</a:t>
            </a:r>
            <a:r>
              <a:rPr lang="es-ES_tradnl" altLang="es-ES" sz="2000">
                <a:solidFill>
                  <a:schemeClr val="accent2"/>
                </a:solidFill>
              </a:rPr>
              <a:t>	              </a:t>
            </a:r>
            <a:r>
              <a:rPr lang="es-ES_tradnl" altLang="es-ES" sz="2000">
                <a:solidFill>
                  <a:srgbClr val="C00000"/>
                </a:solidFill>
              </a:rPr>
              <a:t>CIRCULACIÓN</a:t>
            </a:r>
            <a:r>
              <a:rPr lang="es-ES_tradnl" altLang="es-ES" sz="2000">
                <a:solidFill>
                  <a:schemeClr val="accent2"/>
                </a:solidFill>
              </a:rPr>
              <a:t> </a:t>
            </a:r>
            <a:endParaRPr lang="es-ES" altLang="es-ES" sz="2000">
              <a:solidFill>
                <a:srgbClr val="003399"/>
              </a:solidFill>
            </a:endParaRPr>
          </a:p>
        </p:txBody>
      </p:sp>
      <p:sp>
        <p:nvSpPr>
          <p:cNvPr id="77849" name="Text Box 2073"/>
          <p:cNvSpPr txBox="1">
            <a:spLocks noChangeArrowheads="1"/>
          </p:cNvSpPr>
          <p:nvPr/>
        </p:nvSpPr>
        <p:spPr bwMode="auto">
          <a:xfrm>
            <a:off x="539750" y="4365625"/>
            <a:ext cx="80645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s-ES" altLang="es-ES" sz="2000" dirty="0">
                <a:solidFill>
                  <a:srgbClr val="003399"/>
                </a:solidFill>
              </a:rPr>
              <a:t>Podemos, por tanto, usar la circulación como herramienta de cálculo del Campo Magnético. Lo hacemos primero para un conductor rectilíneo indefinido: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7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7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7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7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7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7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7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7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  <p:bldP spid="77840" grpId="0" autoUpdateAnimBg="0"/>
      <p:bldP spid="77847" grpId="0" autoUpdateAnimBg="0"/>
      <p:bldP spid="7784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33375"/>
            <a:ext cx="6605587" cy="855663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5 – Ley de Gauss. Ley de Ampère.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1557338"/>
            <a:ext cx="3365376" cy="976312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  Circulación:</a:t>
            </a:r>
          </a:p>
          <a:p>
            <a:pPr eaLnBrk="1" hangingPunct="1"/>
            <a:endParaRPr lang="es-ES_tradnl" altLang="es-ES" dirty="0" smtClean="0">
              <a:solidFill>
                <a:srgbClr val="003399"/>
              </a:solidFill>
            </a:endParaRPr>
          </a:p>
          <a:p>
            <a:pPr eaLnBrk="1" hangingPunct="1"/>
            <a:endParaRPr lang="es-ES_tradnl" altLang="es-ES" sz="1800" dirty="0" smtClean="0">
              <a:solidFill>
                <a:srgbClr val="003399"/>
              </a:solidFill>
            </a:endParaRPr>
          </a:p>
        </p:txBody>
      </p:sp>
      <p:pic>
        <p:nvPicPr>
          <p:cNvPr id="81922" name="Picture 2" descr="F29-14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933"/>
          <a:stretch>
            <a:fillRect/>
          </a:stretch>
        </p:blipFill>
        <p:spPr>
          <a:xfrm>
            <a:off x="1547813" y="2636838"/>
            <a:ext cx="2736850" cy="2620962"/>
          </a:xfrm>
          <a:noFill/>
        </p:spPr>
      </p:pic>
      <p:graphicFrame>
        <p:nvGraphicFramePr>
          <p:cNvPr id="81934" name="Object 1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4572000" y="1570038"/>
          <a:ext cx="3084513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4" name="Ecuación" r:id="rId4" imgW="1803400" imgH="431800" progId="Equation.3">
                  <p:embed/>
                </p:oleObj>
              </mc:Choice>
              <mc:Fallback>
                <p:oleObj name="Ecuación" r:id="rId4" imgW="1803400" imgH="431800" progId="Equation.3">
                  <p:embed/>
                  <p:pic>
                    <p:nvPicPr>
                      <p:cNvPr id="0" name="Object 1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570038"/>
                        <a:ext cx="3084513" cy="73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Marcador de pie de pá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s-ES"/>
              <a:t>Física II. J.A.Moleón</a:t>
            </a:r>
          </a:p>
        </p:txBody>
      </p:sp>
      <p:sp>
        <p:nvSpPr>
          <p:cNvPr id="29703" name="Marcador de número de diapositiva 7"/>
          <p:cNvSpPr>
            <a:spLocks noGrp="1"/>
          </p:cNvSpPr>
          <p:nvPr>
            <p:ph type="sldNum" sz="quarter" idx="12"/>
          </p:nvPr>
        </p:nvSpPr>
        <p:spPr bwMode="auto">
          <a:xfrm>
            <a:off x="8445896" y="6212160"/>
            <a:ext cx="446584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F0AD4F2-BA71-4AB6-ABFF-D1E4366C3574}" type="slidenum">
              <a:rPr lang="en-US" altLang="es-ES" sz="900" smtClean="0">
                <a:solidFill>
                  <a:srgbClr val="898989"/>
                </a:solidFill>
              </a:rPr>
              <a:pPr/>
              <a:t>21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sp>
        <p:nvSpPr>
          <p:cNvPr id="71690" name="Text Box 10"/>
          <p:cNvSpPr txBox="1">
            <a:spLocks noChangeArrowheads="1"/>
          </p:cNvSpPr>
          <p:nvPr/>
        </p:nvSpPr>
        <p:spPr bwMode="auto">
          <a:xfrm>
            <a:off x="5364088" y="3284984"/>
            <a:ext cx="23764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>
                <a:schemeClr val="accent1"/>
              </a:buClr>
              <a:buFont typeface="Monotype Sorts" pitchFamily="2" charset="2"/>
              <a:buNone/>
            </a:pPr>
            <a:r>
              <a:rPr lang="es-ES_tradnl" altLang="es-ES" sz="2000" dirty="0">
                <a:solidFill>
                  <a:srgbClr val="003399"/>
                </a:solidFill>
              </a:rPr>
              <a:t>  </a:t>
            </a:r>
            <a:r>
              <a:rPr lang="es-ES_tradnl" altLang="es-ES" dirty="0">
                <a:solidFill>
                  <a:srgbClr val="C00000"/>
                </a:solidFill>
              </a:rPr>
              <a:t>Ley de </a:t>
            </a:r>
            <a:r>
              <a:rPr lang="es-ES_tradnl" altLang="es-ES" dirty="0" err="1">
                <a:solidFill>
                  <a:srgbClr val="C00000"/>
                </a:solidFill>
              </a:rPr>
              <a:t>Ampère</a:t>
            </a:r>
            <a:r>
              <a:rPr lang="es-ES_tradnl" altLang="es-ES" dirty="0">
                <a:solidFill>
                  <a:srgbClr val="C00000"/>
                </a:solidFill>
              </a:rPr>
              <a:t>     </a:t>
            </a:r>
            <a:endParaRPr lang="es-ES" altLang="es-ES" dirty="0">
              <a:solidFill>
                <a:srgbClr val="C00000"/>
              </a:solidFill>
            </a:endParaRPr>
          </a:p>
        </p:txBody>
      </p:sp>
      <p:sp>
        <p:nvSpPr>
          <p:cNvPr id="29705" name="Rectangle 5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81924" name="Object 4"/>
          <p:cNvGraphicFramePr>
            <a:graphicFrameLocks noChangeAspect="1"/>
          </p:cNvGraphicFramePr>
          <p:nvPr/>
        </p:nvGraphicFramePr>
        <p:xfrm>
          <a:off x="3419475" y="1684338"/>
          <a:ext cx="10541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5" name="Ecuación" r:id="rId6" imgW="583947" imgH="279279" progId="Equation.3">
                  <p:embed/>
                </p:oleObj>
              </mc:Choice>
              <mc:Fallback>
                <p:oleObj name="Ecuación" r:id="rId6" imgW="583947" imgH="279279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1684338"/>
                        <a:ext cx="105410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7" name="Rectangle 7"/>
          <p:cNvSpPr>
            <a:spLocks noChangeArrowheads="1"/>
          </p:cNvSpPr>
          <p:nvPr/>
        </p:nvSpPr>
        <p:spPr bwMode="auto">
          <a:xfrm>
            <a:off x="0" y="3257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81926" name="Object 6"/>
          <p:cNvGraphicFramePr>
            <a:graphicFrameLocks noChangeAspect="1"/>
          </p:cNvGraphicFramePr>
          <p:nvPr/>
        </p:nvGraphicFramePr>
        <p:xfrm>
          <a:off x="5148263" y="2781300"/>
          <a:ext cx="287972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6" name="Ecuación" r:id="rId8" imgW="1536700" imgH="279400" progId="Equation.3">
                  <p:embed/>
                </p:oleObj>
              </mc:Choice>
              <mc:Fallback>
                <p:oleObj name="Ecuación" r:id="rId8" imgW="1536700" imgH="279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2781300"/>
                        <a:ext cx="2879725" cy="479425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chemeClr val="folHlink"/>
                          </a:gs>
                          <a:gs pos="100000">
                            <a:srgbClr val="E1CDD7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Conector recto de flecha 2"/>
          <p:cNvCxnSpPr/>
          <p:nvPr/>
        </p:nvCxnSpPr>
        <p:spPr>
          <a:xfrm>
            <a:off x="2627313" y="4868863"/>
            <a:ext cx="504825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29711" name="Objeto 4"/>
          <p:cNvGraphicFramePr>
            <a:graphicFrameLocks noChangeAspect="1"/>
          </p:cNvGraphicFramePr>
          <p:nvPr/>
        </p:nvGraphicFramePr>
        <p:xfrm>
          <a:off x="2992438" y="4822825"/>
          <a:ext cx="463550" cy="33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7" name="Equation" r:id="rId10" imgW="317362" imgH="228501" progId="Equation.DSMT4">
                  <p:embed/>
                </p:oleObj>
              </mc:Choice>
              <mc:Fallback>
                <p:oleObj name="Equation" r:id="rId10" imgW="317362" imgH="228501" progId="Equation.DSMT4">
                  <p:embed/>
                  <p:pic>
                    <p:nvPicPr>
                      <p:cNvPr id="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2438" y="4822825"/>
                        <a:ext cx="463550" cy="33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 autoUpdateAnimBg="0"/>
      <p:bldP spid="71690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6677025" cy="715963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6 – Ejemplos de la Ley de Ampère.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0262" y="1378775"/>
            <a:ext cx="3784781" cy="972659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es-ES_tradnl" altLang="es-ES" dirty="0" smtClean="0">
                <a:solidFill>
                  <a:srgbClr val="003399"/>
                </a:solidFill>
              </a:rPr>
              <a:t>  Solenoide Rectilíneo:</a:t>
            </a:r>
          </a:p>
          <a:p>
            <a:pPr algn="just" eaLnBrk="1" hangingPunct="1"/>
            <a:endParaRPr lang="es-ES_tradnl" altLang="es-ES" dirty="0" smtClean="0">
              <a:solidFill>
                <a:srgbClr val="003399"/>
              </a:solidFill>
            </a:endParaRPr>
          </a:p>
          <a:p>
            <a:pPr algn="just" eaLnBrk="1" hangingPunct="1"/>
            <a:endParaRPr lang="es-ES_tradnl" altLang="es-ES" sz="1800" dirty="0" smtClean="0">
              <a:solidFill>
                <a:srgbClr val="000000"/>
              </a:solidFill>
            </a:endParaRPr>
          </a:p>
        </p:txBody>
      </p:sp>
      <p:graphicFrame>
        <p:nvGraphicFramePr>
          <p:cNvPr id="80918" name="Object 22"/>
          <p:cNvGraphicFramePr>
            <a:graphicFrameLocks noGrp="1" noChangeAspect="1"/>
          </p:cNvGraphicFramePr>
          <p:nvPr>
            <p:ph sz="half" idx="2"/>
          </p:nvPr>
        </p:nvGraphicFramePr>
        <p:xfrm>
          <a:off x="2024063" y="3089275"/>
          <a:ext cx="1827212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2" name="Ecuación" r:id="rId3" imgW="1054100" imgH="279400" progId="Equation.3">
                  <p:embed/>
                </p:oleObj>
              </mc:Choice>
              <mc:Fallback>
                <p:oleObj name="Ecuación" r:id="rId3" imgW="1054100" imgH="279400" progId="Equation.3">
                  <p:embed/>
                  <p:pic>
                    <p:nvPicPr>
                      <p:cNvPr id="0" name="Object 2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4063" y="3089275"/>
                        <a:ext cx="1827212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fol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276600" y="6284913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altLang="es-ES" dirty="0" err="1"/>
              <a:t>Física</a:t>
            </a:r>
            <a:r>
              <a:rPr lang="en-US" altLang="es-ES" dirty="0"/>
              <a:t> II. </a:t>
            </a:r>
            <a:r>
              <a:rPr lang="en-US" altLang="es-ES" dirty="0" err="1"/>
              <a:t>J.A.Moleón</a:t>
            </a:r>
            <a:endParaRPr lang="en-US" altLang="es-ES" dirty="0"/>
          </a:p>
        </p:txBody>
      </p:sp>
      <p:sp>
        <p:nvSpPr>
          <p:cNvPr id="30726" name="Marcador de número de diapositiva 6"/>
          <p:cNvSpPr>
            <a:spLocks noGrp="1"/>
          </p:cNvSpPr>
          <p:nvPr>
            <p:ph type="sldNum" sz="quarter" idx="12"/>
          </p:nvPr>
        </p:nvSpPr>
        <p:spPr bwMode="auto">
          <a:xfrm>
            <a:off x="8388349" y="6284913"/>
            <a:ext cx="504825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B2BB237-F931-4DFB-933F-E82B577D497E}" type="slidenum">
              <a:rPr lang="en-US" altLang="es-ES" sz="900" smtClean="0">
                <a:solidFill>
                  <a:srgbClr val="898989"/>
                </a:solidFill>
              </a:rPr>
              <a:pPr/>
              <a:t>22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755576" y="2533650"/>
            <a:ext cx="41767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es-ES_tradnl" altLang="es-ES" sz="2000" dirty="0">
                <a:solidFill>
                  <a:srgbClr val="003399"/>
                </a:solidFill>
              </a:rPr>
              <a:t>Aplicamos las Ley de </a:t>
            </a:r>
            <a:r>
              <a:rPr lang="es-ES_tradnl" altLang="es-ES" sz="2000" dirty="0" err="1">
                <a:solidFill>
                  <a:srgbClr val="003399"/>
                </a:solidFill>
              </a:rPr>
              <a:t>Ampère</a:t>
            </a:r>
            <a:r>
              <a:rPr lang="es-ES_tradnl" altLang="es-ES" sz="2000" dirty="0" smtClean="0">
                <a:solidFill>
                  <a:srgbClr val="003399"/>
                </a:solidFill>
              </a:rPr>
              <a:t>:</a:t>
            </a:r>
            <a:endParaRPr lang="es-ES_tradnl" altLang="es-ES" sz="2000" dirty="0">
              <a:solidFill>
                <a:srgbClr val="003399"/>
              </a:solidFill>
            </a:endParaRPr>
          </a:p>
        </p:txBody>
      </p:sp>
      <p:sp>
        <p:nvSpPr>
          <p:cNvPr id="79882" name="Text Box 10"/>
          <p:cNvSpPr txBox="1">
            <a:spLocks noChangeArrowheads="1"/>
          </p:cNvSpPr>
          <p:nvPr/>
        </p:nvSpPr>
        <p:spPr bwMode="auto">
          <a:xfrm>
            <a:off x="3779838" y="5422900"/>
            <a:ext cx="46085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Clr>
                <a:schemeClr val="accent1"/>
              </a:buClr>
              <a:buFont typeface="Monotype Sorts" pitchFamily="2" charset="2"/>
              <a:buNone/>
            </a:pPr>
            <a:r>
              <a:rPr lang="es-ES_tradnl" altLang="es-ES" sz="2000">
                <a:solidFill>
                  <a:srgbClr val="003399"/>
                </a:solidFill>
              </a:rPr>
              <a:t>  </a:t>
            </a:r>
            <a:r>
              <a:rPr lang="es-ES_tradnl" altLang="es-ES" sz="2000"/>
              <a:t>donde n es la densidad de espiras (N/L)</a:t>
            </a:r>
            <a:endParaRPr lang="es-ES" altLang="es-ES" sz="2000"/>
          </a:p>
        </p:txBody>
      </p:sp>
      <p:grpSp>
        <p:nvGrpSpPr>
          <p:cNvPr id="80900" name="Group 4"/>
          <p:cNvGrpSpPr>
            <a:grpSpLocks/>
          </p:cNvGrpSpPr>
          <p:nvPr/>
        </p:nvGrpSpPr>
        <p:grpSpPr bwMode="auto">
          <a:xfrm>
            <a:off x="5148263" y="1268413"/>
            <a:ext cx="3240087" cy="2087562"/>
            <a:chOff x="7063" y="5232"/>
            <a:chExt cx="3020" cy="2128"/>
          </a:xfrm>
        </p:grpSpPr>
        <p:pic>
          <p:nvPicPr>
            <p:cNvPr id="30740" name="Picture 5" descr="cm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3" y="5520"/>
              <a:ext cx="3020" cy="1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741" name="Group 6"/>
            <p:cNvGrpSpPr>
              <a:grpSpLocks/>
            </p:cNvGrpSpPr>
            <p:nvPr/>
          </p:nvGrpSpPr>
          <p:grpSpPr bwMode="auto">
            <a:xfrm>
              <a:off x="7271" y="5232"/>
              <a:ext cx="2736" cy="1104"/>
              <a:chOff x="7200" y="10641"/>
              <a:chExt cx="2736" cy="1104"/>
            </a:xfrm>
          </p:grpSpPr>
          <p:sp>
            <p:nvSpPr>
              <p:cNvPr id="30742" name="Rectangle 7"/>
              <p:cNvSpPr>
                <a:spLocks noChangeArrowheads="1"/>
              </p:cNvSpPr>
              <p:nvPr/>
            </p:nvSpPr>
            <p:spPr bwMode="auto">
              <a:xfrm>
                <a:off x="7503" y="10899"/>
                <a:ext cx="2115" cy="720"/>
              </a:xfrm>
              <a:prstGeom prst="rect">
                <a:avLst/>
              </a:prstGeom>
              <a:noFill/>
              <a:ln w="28575">
                <a:solidFill>
                  <a:srgbClr val="339966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/>
                <a:endParaRPr lang="es-ES" altLang="es-ES"/>
              </a:p>
            </p:txBody>
          </p:sp>
          <p:sp>
            <p:nvSpPr>
              <p:cNvPr id="30743" name="WordArt 8"/>
              <p:cNvSpPr>
                <a:spLocks noChangeArrowheads="1" noChangeShapeType="1" noTextEdit="1"/>
              </p:cNvSpPr>
              <p:nvPr/>
            </p:nvSpPr>
            <p:spPr bwMode="auto">
              <a:xfrm>
                <a:off x="7209" y="11520"/>
                <a:ext cx="135" cy="22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s-ES" sz="800" kern="10">
                    <a:solidFill>
                      <a:srgbClr val="339966"/>
                    </a:solidFill>
                    <a:latin typeface="Arial Black" panose="020B0A04020102020204" pitchFamily="34" charset="0"/>
                  </a:rPr>
                  <a:t>A</a:t>
                </a:r>
              </a:p>
            </p:txBody>
          </p:sp>
          <p:sp>
            <p:nvSpPr>
              <p:cNvPr id="30744" name="WordArt 9"/>
              <p:cNvSpPr>
                <a:spLocks noChangeArrowheads="1" noChangeShapeType="1" noTextEdit="1"/>
              </p:cNvSpPr>
              <p:nvPr/>
            </p:nvSpPr>
            <p:spPr bwMode="auto">
              <a:xfrm>
                <a:off x="9801" y="11520"/>
                <a:ext cx="135" cy="22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s-ES" sz="800" kern="10">
                    <a:solidFill>
                      <a:srgbClr val="339966"/>
                    </a:solidFill>
                    <a:latin typeface="Arial Black" panose="020B0A04020102020204" pitchFamily="34" charset="0"/>
                  </a:rPr>
                  <a:t>B</a:t>
                </a:r>
              </a:p>
            </p:txBody>
          </p:sp>
          <p:sp>
            <p:nvSpPr>
              <p:cNvPr id="30745" name="WordArt 10"/>
              <p:cNvSpPr>
                <a:spLocks noChangeArrowheads="1" noChangeShapeType="1" noTextEdit="1"/>
              </p:cNvSpPr>
              <p:nvPr/>
            </p:nvSpPr>
            <p:spPr bwMode="auto">
              <a:xfrm>
                <a:off x="9792" y="10800"/>
                <a:ext cx="135" cy="22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s-ES" sz="800" kern="10">
                    <a:solidFill>
                      <a:srgbClr val="339966"/>
                    </a:solidFill>
                    <a:latin typeface="Arial Black" panose="020B0A04020102020204" pitchFamily="34" charset="0"/>
                  </a:rPr>
                  <a:t>C</a:t>
                </a:r>
              </a:p>
            </p:txBody>
          </p:sp>
          <p:sp>
            <p:nvSpPr>
              <p:cNvPr id="30746" name="WordArt 11"/>
              <p:cNvSpPr>
                <a:spLocks noChangeArrowheads="1" noChangeShapeType="1" noTextEdit="1"/>
              </p:cNvSpPr>
              <p:nvPr/>
            </p:nvSpPr>
            <p:spPr bwMode="auto">
              <a:xfrm>
                <a:off x="7200" y="10800"/>
                <a:ext cx="135" cy="22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s-ES" sz="800" kern="10">
                    <a:solidFill>
                      <a:srgbClr val="339966"/>
                    </a:solidFill>
                    <a:latin typeface="Arial Black" panose="020B0A04020102020204" pitchFamily="34" charset="0"/>
                  </a:rPr>
                  <a:t>D</a:t>
                </a:r>
              </a:p>
            </p:txBody>
          </p:sp>
          <p:sp>
            <p:nvSpPr>
              <p:cNvPr id="30747" name="Line 12"/>
              <p:cNvSpPr>
                <a:spLocks noChangeShapeType="1"/>
              </p:cNvSpPr>
              <p:nvPr/>
            </p:nvSpPr>
            <p:spPr bwMode="auto">
              <a:xfrm>
                <a:off x="8208" y="11619"/>
                <a:ext cx="576" cy="0"/>
              </a:xfrm>
              <a:prstGeom prst="line">
                <a:avLst/>
              </a:prstGeom>
              <a:noFill/>
              <a:ln w="9525">
                <a:solidFill>
                  <a:srgbClr val="339966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748" name="Line 13"/>
              <p:cNvSpPr>
                <a:spLocks noChangeShapeType="1"/>
              </p:cNvSpPr>
              <p:nvPr/>
            </p:nvSpPr>
            <p:spPr bwMode="auto">
              <a:xfrm rot="10800000">
                <a:off x="8208" y="10899"/>
                <a:ext cx="576" cy="0"/>
              </a:xfrm>
              <a:prstGeom prst="line">
                <a:avLst/>
              </a:prstGeom>
              <a:noFill/>
              <a:ln w="9525">
                <a:solidFill>
                  <a:srgbClr val="339966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749" name="WordArt 14"/>
              <p:cNvSpPr>
                <a:spLocks noChangeArrowheads="1" noChangeShapeType="1" noTextEdit="1"/>
              </p:cNvSpPr>
              <p:nvPr/>
            </p:nvSpPr>
            <p:spPr bwMode="auto">
              <a:xfrm>
                <a:off x="8496" y="10641"/>
                <a:ext cx="135" cy="22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s-ES" sz="800" kern="10">
                    <a:solidFill>
                      <a:srgbClr val="339966"/>
                    </a:solidFill>
                    <a:latin typeface="Arial Black" panose="020B0A04020102020204" pitchFamily="34" charset="0"/>
                  </a:rPr>
                  <a:t>dl</a:t>
                </a:r>
              </a:p>
            </p:txBody>
          </p:sp>
        </p:grpSp>
      </p:grpSp>
      <p:sp>
        <p:nvSpPr>
          <p:cNvPr id="30730" name="Rectangle 17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80912" name="Object 16"/>
          <p:cNvGraphicFramePr>
            <a:graphicFrameLocks noChangeAspect="1"/>
          </p:cNvGraphicFramePr>
          <p:nvPr/>
        </p:nvGraphicFramePr>
        <p:xfrm>
          <a:off x="1835150" y="1916113"/>
          <a:ext cx="1800225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3" name="Ecuación" r:id="rId6" imgW="1040948" imgH="241195" progId="Equation.3">
                  <p:embed/>
                </p:oleObj>
              </mc:Choice>
              <mc:Fallback>
                <p:oleObj name="Ecuación" r:id="rId6" imgW="1040948" imgH="241195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1916113"/>
                        <a:ext cx="1800225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2" name="Rectangle 19"/>
          <p:cNvSpPr>
            <a:spLocks noChangeArrowheads="1"/>
          </p:cNvSpPr>
          <p:nvPr/>
        </p:nvSpPr>
        <p:spPr bwMode="auto">
          <a:xfrm>
            <a:off x="0" y="3209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80914" name="Object 18"/>
          <p:cNvGraphicFramePr>
            <a:graphicFrameLocks noChangeAspect="1"/>
          </p:cNvGraphicFramePr>
          <p:nvPr/>
        </p:nvGraphicFramePr>
        <p:xfrm>
          <a:off x="1331913" y="3789363"/>
          <a:ext cx="360045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4" name="Ecuación" r:id="rId8" imgW="1892300" imgH="355600" progId="Equation.3">
                  <p:embed/>
                </p:oleObj>
              </mc:Choice>
              <mc:Fallback>
                <p:oleObj name="Ecuación" r:id="rId8" imgW="1892300" imgH="3556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789363"/>
                        <a:ext cx="3600450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4" name="Rectangle 21"/>
          <p:cNvSpPr>
            <a:spLocks noChangeArrowheads="1"/>
          </p:cNvSpPr>
          <p:nvPr/>
        </p:nvSpPr>
        <p:spPr bwMode="auto">
          <a:xfrm>
            <a:off x="0" y="3209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80916" name="Object 20"/>
          <p:cNvGraphicFramePr>
            <a:graphicFrameLocks noChangeAspect="1"/>
          </p:cNvGraphicFramePr>
          <p:nvPr/>
        </p:nvGraphicFramePr>
        <p:xfrm>
          <a:off x="4979988" y="3811588"/>
          <a:ext cx="1608137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5" name="Ecuación" r:id="rId10" imgW="875920" imgH="355446" progId="Equation.3">
                  <p:embed/>
                </p:oleObj>
              </mc:Choice>
              <mc:Fallback>
                <p:oleObj name="Ecuación" r:id="rId10" imgW="875920" imgH="355446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9988" y="3811588"/>
                        <a:ext cx="1608137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28" name="Object 32"/>
          <p:cNvGraphicFramePr>
            <a:graphicFrameLocks noChangeAspect="1"/>
          </p:cNvGraphicFramePr>
          <p:nvPr/>
        </p:nvGraphicFramePr>
        <p:xfrm>
          <a:off x="1403350" y="4630738"/>
          <a:ext cx="1800225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6" name="Ecuación" r:id="rId12" imgW="1040948" imgH="253890" progId="Equation.3">
                  <p:embed/>
                </p:oleObj>
              </mc:Choice>
              <mc:Fallback>
                <p:oleObj name="Ecuación" r:id="rId12" imgW="1040948" imgH="253890" progId="Equation.3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630738"/>
                        <a:ext cx="1800225" cy="439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fol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31" name="Object 35"/>
          <p:cNvGraphicFramePr>
            <a:graphicFrameLocks noChangeAspect="1"/>
          </p:cNvGraphicFramePr>
          <p:nvPr/>
        </p:nvGraphicFramePr>
        <p:xfrm>
          <a:off x="5583238" y="4810125"/>
          <a:ext cx="107632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7" name="Ecuación" r:id="rId14" imgW="622030" imgH="228501" progId="Equation.3">
                  <p:embed/>
                </p:oleObj>
              </mc:Choice>
              <mc:Fallback>
                <p:oleObj name="Ecuación" r:id="rId14" imgW="622030" imgH="228501" progId="Equation.3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3238" y="4810125"/>
                        <a:ext cx="1076325" cy="3968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folHlink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32" name="Line 36"/>
          <p:cNvSpPr>
            <a:spLocks noChangeShapeType="1"/>
          </p:cNvSpPr>
          <p:nvPr/>
        </p:nvSpPr>
        <p:spPr bwMode="auto">
          <a:xfrm>
            <a:off x="3419475" y="4846638"/>
            <a:ext cx="2089150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80933" name="Line 37"/>
          <p:cNvSpPr>
            <a:spLocks noChangeShapeType="1"/>
          </p:cNvSpPr>
          <p:nvPr/>
        </p:nvSpPr>
        <p:spPr bwMode="auto">
          <a:xfrm>
            <a:off x="6227763" y="427037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0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0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0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0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0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0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0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0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9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 autoUpdateAnimBg="0"/>
      <p:bldP spid="79876" grpId="0" autoUpdateAnimBg="0"/>
      <p:bldP spid="79882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333375"/>
            <a:ext cx="6461125" cy="646113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es-ES_tradnl" altLang="es-ES" smtClean="0">
                <a:solidFill>
                  <a:srgbClr val="008000"/>
                </a:solidFill>
              </a:rPr>
              <a:t>6 – Ejemplos de la Ley de Ampère.</a:t>
            </a:r>
            <a:endParaRPr lang="es-ES" altLang="es-ES" smtClean="0">
              <a:solidFill>
                <a:srgbClr val="008000"/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just" eaLnBrk="1" hangingPunct="1"/>
            <a:endParaRPr lang="es-ES_tradnl" altLang="es-ES" sz="1800" smtClean="0">
              <a:solidFill>
                <a:srgbClr val="003399"/>
              </a:solidFill>
            </a:endParaRPr>
          </a:p>
          <a:p>
            <a:pPr algn="just" eaLnBrk="1" hangingPunct="1"/>
            <a:endParaRPr lang="es-ES_tradnl" altLang="es-ES" sz="1800" smtClean="0">
              <a:solidFill>
                <a:srgbClr val="003399"/>
              </a:solidFill>
            </a:endParaRPr>
          </a:p>
          <a:p>
            <a:pPr algn="just" eaLnBrk="1" hangingPunct="1"/>
            <a:endParaRPr lang="es-ES_tradnl" altLang="es-ES" sz="1800" smtClean="0">
              <a:solidFill>
                <a:srgbClr val="000000"/>
              </a:solidFill>
            </a:endParaRPr>
          </a:p>
        </p:txBody>
      </p:sp>
      <p:pic>
        <p:nvPicPr>
          <p:cNvPr id="78858" name="Picture 10" descr="F29-2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2525" y="1484313"/>
            <a:ext cx="3497263" cy="2700337"/>
          </a:xfrm>
          <a:noFill/>
        </p:spPr>
      </p:pic>
      <p:graphicFrame>
        <p:nvGraphicFramePr>
          <p:cNvPr id="78866" name="Object 18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1476375" y="1989138"/>
          <a:ext cx="2808288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9" name="Ecuación" r:id="rId4" imgW="1587500" imgH="279400" progId="Equation.3">
                  <p:embed/>
                </p:oleObj>
              </mc:Choice>
              <mc:Fallback>
                <p:oleObj name="Ecuación" r:id="rId4" imgW="1587500" imgH="279400" progId="Equation.3">
                  <p:embed/>
                  <p:pic>
                    <p:nvPicPr>
                      <p:cNvPr id="0" name="Object 1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989138"/>
                        <a:ext cx="2808288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fol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Marcador de pie de página 6"/>
          <p:cNvSpPr>
            <a:spLocks noGrp="1"/>
          </p:cNvSpPr>
          <p:nvPr>
            <p:ph type="ftr" sz="quarter" idx="11"/>
          </p:nvPr>
        </p:nvSpPr>
        <p:spPr>
          <a:xfrm>
            <a:off x="3429000" y="6284913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altLang="es-ES" dirty="0" err="1"/>
              <a:t>Física</a:t>
            </a:r>
            <a:r>
              <a:rPr lang="en-US" altLang="es-ES" dirty="0"/>
              <a:t> II. </a:t>
            </a:r>
            <a:r>
              <a:rPr lang="en-US" altLang="es-ES" dirty="0" err="1"/>
              <a:t>J.A.Moleón</a:t>
            </a:r>
            <a:endParaRPr lang="en-US" altLang="es-ES" dirty="0"/>
          </a:p>
        </p:txBody>
      </p:sp>
      <p:sp>
        <p:nvSpPr>
          <p:cNvPr id="31751" name="Marcador de número de diapositiva 7"/>
          <p:cNvSpPr>
            <a:spLocks noGrp="1"/>
          </p:cNvSpPr>
          <p:nvPr>
            <p:ph type="sldNum" sz="quarter" idx="12"/>
          </p:nvPr>
        </p:nvSpPr>
        <p:spPr bwMode="auto">
          <a:xfrm>
            <a:off x="8459787" y="6284913"/>
            <a:ext cx="504825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0E8863E-F137-43B5-BDD9-8397EFD3A588}" type="slidenum">
              <a:rPr lang="en-US" altLang="es-ES" sz="900" smtClean="0">
                <a:solidFill>
                  <a:srgbClr val="898989"/>
                </a:solidFill>
              </a:rPr>
              <a:pPr/>
              <a:t>23</a:t>
            </a:fld>
            <a:endParaRPr lang="en-US" altLang="es-ES" sz="900" smtClean="0">
              <a:solidFill>
                <a:srgbClr val="898989"/>
              </a:solidFill>
            </a:endParaRPr>
          </a:p>
        </p:txBody>
      </p:sp>
      <p:sp>
        <p:nvSpPr>
          <p:cNvPr id="78864" name="Rectangle 16"/>
          <p:cNvSpPr>
            <a:spLocks noChangeArrowheads="1"/>
          </p:cNvSpPr>
          <p:nvPr/>
        </p:nvSpPr>
        <p:spPr bwMode="auto">
          <a:xfrm>
            <a:off x="990600" y="1341438"/>
            <a:ext cx="3725863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</a:pPr>
            <a:r>
              <a:rPr lang="es-ES_tradnl" altLang="es-ES" sz="2000" dirty="0">
                <a:solidFill>
                  <a:srgbClr val="003399"/>
                </a:solidFill>
              </a:rPr>
              <a:t>Solenoide </a:t>
            </a:r>
            <a:r>
              <a:rPr lang="es-ES_tradnl" altLang="es-ES" sz="2000" dirty="0" err="1">
                <a:solidFill>
                  <a:srgbClr val="003399"/>
                </a:solidFill>
              </a:rPr>
              <a:t>Toroidal</a:t>
            </a:r>
            <a:r>
              <a:rPr lang="es-ES_tradnl" altLang="es-ES" sz="2000" dirty="0">
                <a:solidFill>
                  <a:srgbClr val="003399"/>
                </a:solidFill>
              </a:rPr>
              <a:t>: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90000"/>
              <a:buFont typeface="Monotype Sorts" pitchFamily="2" charset="2"/>
              <a:buChar char="4"/>
            </a:pPr>
            <a:endParaRPr lang="es-ES_tradnl" altLang="es-ES" sz="2000" dirty="0">
              <a:solidFill>
                <a:srgbClr val="003399"/>
              </a:solidFill>
            </a:endParaRP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90000"/>
              <a:buFont typeface="Monotype Sorts" pitchFamily="2" charset="2"/>
              <a:buChar char="4"/>
            </a:pPr>
            <a:endParaRPr lang="es-ES_tradnl" altLang="es-ES" sz="1800" dirty="0">
              <a:solidFill>
                <a:srgbClr val="000000"/>
              </a:solidFill>
            </a:endParaRPr>
          </a:p>
        </p:txBody>
      </p:sp>
      <p:sp>
        <p:nvSpPr>
          <p:cNvPr id="78865" name="Text Box 17"/>
          <p:cNvSpPr txBox="1">
            <a:spLocks noChangeArrowheads="1"/>
          </p:cNvSpPr>
          <p:nvPr/>
        </p:nvSpPr>
        <p:spPr bwMode="auto">
          <a:xfrm>
            <a:off x="1116013" y="4406900"/>
            <a:ext cx="4176712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/>
            </a:pPr>
            <a:r>
              <a:rPr lang="es-ES_tradnl" altLang="es-ES" sz="2000" dirty="0">
                <a:solidFill>
                  <a:srgbClr val="003399"/>
                </a:solidFill>
              </a:rPr>
              <a:t>Fuera del solenoide:</a:t>
            </a:r>
          </a:p>
          <a:p>
            <a:pPr>
              <a:spcBef>
                <a:spcPct val="50000"/>
              </a:spcBef>
              <a:buClr>
                <a:schemeClr val="accent1"/>
              </a:buClr>
              <a:buFont typeface="Monotype Sorts" pitchFamily="2" charset="2"/>
              <a:buChar char="4"/>
              <a:defRPr/>
            </a:pPr>
            <a:endParaRPr lang="es-ES_tradnl" altLang="es-ES" sz="600" dirty="0">
              <a:solidFill>
                <a:srgbClr val="003399"/>
              </a:solidFill>
            </a:endParaRPr>
          </a:p>
        </p:txBody>
      </p:sp>
      <p:sp>
        <p:nvSpPr>
          <p:cNvPr id="78868" name="Text Box 20"/>
          <p:cNvSpPr txBox="1">
            <a:spLocks noChangeArrowheads="1"/>
          </p:cNvSpPr>
          <p:nvPr/>
        </p:nvSpPr>
        <p:spPr bwMode="auto">
          <a:xfrm>
            <a:off x="2122488" y="4959350"/>
            <a:ext cx="31686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ES" sz="2000"/>
              <a:t>En  R &lt; a   </a:t>
            </a:r>
            <a:r>
              <a:rPr lang="es-ES_tradnl" altLang="es-ES" sz="2000">
                <a:sym typeface="Symbol" panose="05050102010706020507" pitchFamily="18" charset="2"/>
              </a:rPr>
              <a:t></a:t>
            </a:r>
            <a:r>
              <a:rPr lang="es-ES_tradnl" altLang="es-ES" sz="2000"/>
              <a:t>    B  =  	   </a:t>
            </a:r>
          </a:p>
          <a:p>
            <a:r>
              <a:rPr lang="es-ES_tradnl" altLang="es-ES" sz="2000"/>
              <a:t>En  R &gt; b   </a:t>
            </a:r>
            <a:r>
              <a:rPr lang="es-ES_tradnl" altLang="es-ES" sz="2000">
                <a:sym typeface="Symbol" panose="05050102010706020507" pitchFamily="18" charset="2"/>
              </a:rPr>
              <a:t></a:t>
            </a:r>
            <a:r>
              <a:rPr lang="es-ES_tradnl" altLang="es-ES" sz="2000"/>
              <a:t>    B  =  </a:t>
            </a:r>
            <a:endParaRPr lang="es-ES" altLang="es-ES" sz="2000"/>
          </a:p>
        </p:txBody>
      </p:sp>
      <p:sp>
        <p:nvSpPr>
          <p:cNvPr id="31755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8869" name="Object 21"/>
          <p:cNvGraphicFramePr>
            <a:graphicFrameLocks noChangeAspect="1"/>
          </p:cNvGraphicFramePr>
          <p:nvPr/>
        </p:nvGraphicFramePr>
        <p:xfrm>
          <a:off x="1619250" y="3444875"/>
          <a:ext cx="2592388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0" name="Ecuación" r:id="rId6" imgW="1333500" imgH="431800" progId="Equation.3">
                  <p:embed/>
                </p:oleObj>
              </mc:Choice>
              <mc:Fallback>
                <p:oleObj name="Ecuación" r:id="rId6" imgW="1333500" imgH="4318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444875"/>
                        <a:ext cx="2592388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7" name="Rectangle 24"/>
          <p:cNvSpPr>
            <a:spLocks noChangeArrowheads="1"/>
          </p:cNvSpPr>
          <p:nvPr/>
        </p:nvSpPr>
        <p:spPr bwMode="auto">
          <a:xfrm>
            <a:off x="0" y="3257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s-ES" altLang="es-ES"/>
          </a:p>
        </p:txBody>
      </p:sp>
      <p:graphicFrame>
        <p:nvGraphicFramePr>
          <p:cNvPr id="78871" name="Object 23"/>
          <p:cNvGraphicFramePr>
            <a:graphicFrameLocks noChangeAspect="1"/>
          </p:cNvGraphicFramePr>
          <p:nvPr/>
        </p:nvGraphicFramePr>
        <p:xfrm>
          <a:off x="1403350" y="2781300"/>
          <a:ext cx="2085975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1" name="Ecuación" r:id="rId8" imgW="1079500" imgH="279400" progId="Equation.3">
                  <p:embed/>
                </p:oleObj>
              </mc:Choice>
              <mc:Fallback>
                <p:oleObj name="Ecuación" r:id="rId8" imgW="1079500" imgH="2794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2781300"/>
                        <a:ext cx="2085975" cy="49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73" name="Object 25"/>
          <p:cNvGraphicFramePr>
            <a:graphicFrameLocks noChangeAspect="1"/>
          </p:cNvGraphicFramePr>
          <p:nvPr/>
        </p:nvGraphicFramePr>
        <p:xfrm>
          <a:off x="3517900" y="2852738"/>
          <a:ext cx="982663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2" name="Ecuación" r:id="rId10" imgW="507780" imgH="203112" progId="Equation.3">
                  <p:embed/>
                </p:oleObj>
              </mc:Choice>
              <mc:Fallback>
                <p:oleObj name="Ecuación" r:id="rId10" imgW="507780" imgH="203112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7900" y="2852738"/>
                        <a:ext cx="982663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74" name="Text Box 26"/>
          <p:cNvSpPr txBox="1">
            <a:spLocks noChangeArrowheads="1"/>
          </p:cNvSpPr>
          <p:nvPr/>
        </p:nvSpPr>
        <p:spPr bwMode="auto">
          <a:xfrm>
            <a:off x="4356100" y="4959350"/>
            <a:ext cx="30956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_tradnl" altLang="es-ES" sz="2000"/>
              <a:t>0        pues  I = 0</a:t>
            </a:r>
          </a:p>
          <a:p>
            <a:r>
              <a:rPr lang="es-ES_tradnl" altLang="es-ES" sz="2000"/>
              <a:t>0        pues  </a:t>
            </a:r>
            <a:r>
              <a:rPr lang="es-ES_tradnl" altLang="es-ES" sz="2000">
                <a:sym typeface="Symbol" panose="05050102010706020507" pitchFamily="18" charset="2"/>
              </a:rPr>
              <a:t></a:t>
            </a:r>
            <a:r>
              <a:rPr lang="es-ES_tradnl" altLang="es-ES" sz="2000"/>
              <a:t> I</a:t>
            </a:r>
            <a:r>
              <a:rPr lang="es-ES_tradnl" altLang="es-ES" sz="2000" baseline="-25000"/>
              <a:t>i</a:t>
            </a:r>
            <a:r>
              <a:rPr lang="es-ES_tradnl" altLang="es-ES" sz="2000"/>
              <a:t> = 0</a:t>
            </a:r>
            <a:endParaRPr lang="es-ES" altLang="es-ES" sz="20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8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8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8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8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8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8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8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8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64" grpId="0" build="p" autoUpdateAnimBg="0"/>
      <p:bldP spid="78865" grpId="0" autoUpdateAnimBg="0"/>
      <p:bldP spid="78868" grpId="0" autoUpdateAnimBg="0"/>
      <p:bldP spid="78874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ANCHTO" val="0"/>
  <p:tag name="HOTSPOTTYPE" val="NextSlide"/>
  <p:tag name="DEFINEDINNAVIGATOR" val="False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9110</TotalTime>
  <Words>888</Words>
  <Application>Microsoft Office PowerPoint</Application>
  <PresentationFormat>Presentación en pantalla (4:3)</PresentationFormat>
  <Paragraphs>150</Paragraphs>
  <Slides>23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4</vt:i4>
      </vt:variant>
      <vt:variant>
        <vt:lpstr>Títulos de diapositiva</vt:lpstr>
      </vt:variant>
      <vt:variant>
        <vt:i4>23</vt:i4>
      </vt:variant>
    </vt:vector>
  </HeadingPairs>
  <TitlesOfParts>
    <vt:vector size="36" baseType="lpstr">
      <vt:lpstr>Times New Roman</vt:lpstr>
      <vt:lpstr>Arial</vt:lpstr>
      <vt:lpstr>Calibri Light</vt:lpstr>
      <vt:lpstr>Calibri</vt:lpstr>
      <vt:lpstr>Wingdings</vt:lpstr>
      <vt:lpstr>Bookman Old Style</vt:lpstr>
      <vt:lpstr>Symbol</vt:lpstr>
      <vt:lpstr>Monotype Sorts</vt:lpstr>
      <vt:lpstr>Tema de Office</vt:lpstr>
      <vt:lpstr>Ecuación de MS Editor de ecuaciones 3.0</vt:lpstr>
      <vt:lpstr>Microsoft Editor de ecuaciones 3.0</vt:lpstr>
      <vt:lpstr>MathType 7.0 Equation</vt:lpstr>
      <vt:lpstr>MathType 4.0 Equation</vt:lpstr>
      <vt:lpstr>Magnetismo </vt:lpstr>
      <vt:lpstr>1- Introducción </vt:lpstr>
      <vt:lpstr>Presentación de PowerPoint</vt:lpstr>
      <vt:lpstr>1 - Introducción </vt:lpstr>
      <vt:lpstr>2 - Fuerza Magnética</vt:lpstr>
      <vt:lpstr>2 - Fuerza Magnética</vt:lpstr>
      <vt:lpstr>2 - Fuerza Magnética</vt:lpstr>
      <vt:lpstr>2 - Fuerza Magnética</vt:lpstr>
      <vt:lpstr>3 – Interacciones entre corrientes</vt:lpstr>
      <vt:lpstr>3 – Interacciones entre corrientes</vt:lpstr>
      <vt:lpstr>Presentación de PowerPoint</vt:lpstr>
      <vt:lpstr>3 – Interacciones entre corrientes</vt:lpstr>
      <vt:lpstr>4 – Cálculo de Campo Magnético</vt:lpstr>
      <vt:lpstr>4 – Cálculo de Campo Magnético</vt:lpstr>
      <vt:lpstr>4 – Cálculo de Campo Magnético</vt:lpstr>
      <vt:lpstr>4 – Cálculo de Campo Magnético</vt:lpstr>
      <vt:lpstr>4 – Cálculo de Campo Magnético</vt:lpstr>
      <vt:lpstr>4 – Cálculo de Campo Magnético</vt:lpstr>
      <vt:lpstr>4 – Cálculo de Campo Magnético</vt:lpstr>
      <vt:lpstr>5 – Ley de Gauss. Ley de Ampère.</vt:lpstr>
      <vt:lpstr>5 – Ley de Gauss. Ley de Ampère.</vt:lpstr>
      <vt:lpstr>6 – Ejemplos de la Ley de Ampère.</vt:lpstr>
      <vt:lpstr>6 – Ejemplos de la Ley de Ampère.</vt:lpstr>
    </vt:vector>
  </TitlesOfParts>
  <Company>ujaen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Mecánica Ondulatoria</dc:title>
  <dc:creator>jamoleon</dc:creator>
  <cp:lastModifiedBy>UJA</cp:lastModifiedBy>
  <cp:revision>245</cp:revision>
  <dcterms:created xsi:type="dcterms:W3CDTF">2003-11-13T15:47:45Z</dcterms:created>
  <dcterms:modified xsi:type="dcterms:W3CDTF">2024-03-05T17:46:01Z</dcterms:modified>
</cp:coreProperties>
</file>